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0"/>
  </p:notesMasterIdLst>
  <p:handoutMasterIdLst>
    <p:handoutMasterId r:id="rId21"/>
  </p:handoutMasterIdLst>
  <p:sldIdLst>
    <p:sldId id="383" r:id="rId2"/>
    <p:sldId id="384" r:id="rId3"/>
    <p:sldId id="385" r:id="rId4"/>
    <p:sldId id="386" r:id="rId5"/>
    <p:sldId id="395" r:id="rId6"/>
    <p:sldId id="396" r:id="rId7"/>
    <p:sldId id="397" r:id="rId8"/>
    <p:sldId id="398" r:id="rId9"/>
    <p:sldId id="399" r:id="rId10"/>
    <p:sldId id="400" r:id="rId11"/>
    <p:sldId id="387" r:id="rId12"/>
    <p:sldId id="389" r:id="rId13"/>
    <p:sldId id="388" r:id="rId14"/>
    <p:sldId id="390" r:id="rId15"/>
    <p:sldId id="391" r:id="rId16"/>
    <p:sldId id="392" r:id="rId17"/>
    <p:sldId id="393" r:id="rId18"/>
    <p:sldId id="394"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96"/>
    <a:srgbClr val="FF671B"/>
    <a:srgbClr val="F2682B"/>
    <a:srgbClr val="009999"/>
    <a:srgbClr val="FF0000"/>
    <a:srgbClr val="ED5121"/>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0" autoAdjust="0"/>
    <p:restoredTop sz="66867" autoAdjust="0"/>
  </p:normalViewPr>
  <p:slideViewPr>
    <p:cSldViewPr>
      <p:cViewPr varScale="1">
        <p:scale>
          <a:sx n="76" d="100"/>
          <a:sy n="76" d="100"/>
        </p:scale>
        <p:origin x="2388" y="72"/>
      </p:cViewPr>
      <p:guideLst>
        <p:guide orient="horz" pos="2160"/>
        <p:guide pos="2880"/>
      </p:guideLst>
    </p:cSldViewPr>
  </p:slideViewPr>
  <p:outlineViewPr>
    <p:cViewPr>
      <p:scale>
        <a:sx n="33" d="100"/>
        <a:sy n="33" d="100"/>
      </p:scale>
      <p:origin x="0" y="0"/>
    </p:cViewPr>
  </p:outlineViewPr>
  <p:notesTextViewPr>
    <p:cViewPr>
      <p:scale>
        <a:sx n="1" d="1"/>
        <a:sy n="1" d="1"/>
      </p:scale>
      <p:origin x="0" y="-306"/>
    </p:cViewPr>
  </p:notesTextViewPr>
  <p:sorterViewPr>
    <p:cViewPr>
      <p:scale>
        <a:sx n="100" d="100"/>
        <a:sy n="100" d="100"/>
      </p:scale>
      <p:origin x="0" y="0"/>
    </p:cViewPr>
  </p:sorterViewPr>
  <p:notesViewPr>
    <p:cSldViewPr>
      <p:cViewPr varScale="1">
        <p:scale>
          <a:sx n="86" d="100"/>
          <a:sy n="86"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A925D3-44EA-4EBD-BA09-B696CD4D417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9447E37-3418-4DE1-885E-AED67302C8A3}">
      <dgm:prSet phldrT="[Text]"/>
      <dgm:spPr>
        <a:solidFill>
          <a:srgbClr val="008996"/>
        </a:solidFill>
        <a:ln>
          <a:solidFill>
            <a:srgbClr val="008996"/>
          </a:solidFill>
        </a:ln>
      </dgm:spPr>
      <dgm:t>
        <a:bodyPr/>
        <a:lstStyle/>
        <a:p>
          <a:r>
            <a:rPr lang="en-US" dirty="0"/>
            <a:t>Full Commission</a:t>
          </a:r>
        </a:p>
      </dgm:t>
    </dgm:pt>
    <dgm:pt modelId="{E03EADB2-BC95-45A8-A43E-15B88C8701E4}" type="parTrans" cxnId="{B09D49BD-0412-40BB-BF42-034118E3FE1F}">
      <dgm:prSet/>
      <dgm:spPr/>
      <dgm:t>
        <a:bodyPr/>
        <a:lstStyle/>
        <a:p>
          <a:endParaRPr lang="en-US"/>
        </a:p>
      </dgm:t>
    </dgm:pt>
    <dgm:pt modelId="{BCD13061-C32B-4F09-96C4-B33AA00A9579}" type="sibTrans" cxnId="{B09D49BD-0412-40BB-BF42-034118E3FE1F}">
      <dgm:prSet/>
      <dgm:spPr/>
      <dgm:t>
        <a:bodyPr/>
        <a:lstStyle/>
        <a:p>
          <a:endParaRPr lang="en-US"/>
        </a:p>
      </dgm:t>
    </dgm:pt>
    <dgm:pt modelId="{DA754862-2D44-43A7-BBCA-8FDDD769F969}">
      <dgm:prSet phldrT="[Text]"/>
      <dgm:spPr>
        <a:solidFill>
          <a:srgbClr val="FF671B"/>
        </a:solidFill>
        <a:ln>
          <a:solidFill>
            <a:srgbClr val="FF671B"/>
          </a:solidFill>
        </a:ln>
      </dgm:spPr>
      <dgm:t>
        <a:bodyPr/>
        <a:lstStyle/>
        <a:p>
          <a:r>
            <a:rPr lang="en-US" dirty="0"/>
            <a:t>Standing Committees</a:t>
          </a:r>
        </a:p>
      </dgm:t>
    </dgm:pt>
    <dgm:pt modelId="{AEF2D6EF-A41D-4B98-9A07-B4F0BF6BF606}" type="parTrans" cxnId="{3F0692A5-CD42-4EDB-8C95-7E8CCD63C690}">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E91462B-466B-4966-9933-4F7376C1C94E}" type="sibTrans" cxnId="{3F0692A5-CD42-4EDB-8C95-7E8CCD63C690}">
      <dgm:prSet/>
      <dgm:spPr/>
      <dgm:t>
        <a:bodyPr/>
        <a:lstStyle/>
        <a:p>
          <a:endParaRPr lang="en-US"/>
        </a:p>
      </dgm:t>
    </dgm:pt>
    <dgm:pt modelId="{6D39831E-94D7-42E0-B4E1-7F375B60BCCD}">
      <dgm:prSet phldrT="[Text]"/>
      <dgm:spPr>
        <a:solidFill>
          <a:srgbClr val="008996"/>
        </a:solidFill>
        <a:ln>
          <a:solidFill>
            <a:srgbClr val="008996"/>
          </a:solidFill>
        </a:ln>
      </dgm:spPr>
      <dgm:t>
        <a:bodyPr/>
        <a:lstStyle/>
        <a:p>
          <a:r>
            <a:rPr lang="en-US" dirty="0"/>
            <a:t>Communications &amp; Outreach</a:t>
          </a:r>
        </a:p>
      </dgm:t>
    </dgm:pt>
    <dgm:pt modelId="{244F6F92-ED31-4CE2-ADE5-B18B68293B66}" type="parTrans" cxnId="{FF7A1355-5E90-4141-99CE-A2780EF4FAEF}">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EE74D63E-C91E-4BE7-9A2D-61EAB104EDEC}" type="sibTrans" cxnId="{FF7A1355-5E90-4141-99CE-A2780EF4FAEF}">
      <dgm:prSet/>
      <dgm:spPr/>
      <dgm:t>
        <a:bodyPr/>
        <a:lstStyle/>
        <a:p>
          <a:endParaRPr lang="en-US"/>
        </a:p>
      </dgm:t>
    </dgm:pt>
    <dgm:pt modelId="{0D4331C8-0559-4737-9A97-7D49304F8F7E}">
      <dgm:prSet phldrT="[Text]"/>
      <dgm:spPr>
        <a:solidFill>
          <a:srgbClr val="008996"/>
        </a:solidFill>
        <a:ln>
          <a:solidFill>
            <a:srgbClr val="008996"/>
          </a:solidFill>
        </a:ln>
      </dgm:spPr>
      <dgm:t>
        <a:bodyPr/>
        <a:lstStyle/>
        <a:p>
          <a:r>
            <a:rPr lang="en-US" dirty="0"/>
            <a:t>Compliance</a:t>
          </a:r>
        </a:p>
      </dgm:t>
    </dgm:pt>
    <dgm:pt modelId="{F93283EF-20CE-4B59-B226-3B2AC45EC116}" type="parTrans" cxnId="{148F0D7E-6B2D-4759-AF58-40160B706BD0}">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16B454E4-63DC-4812-9394-26915D5A3822}" type="sibTrans" cxnId="{148F0D7E-6B2D-4759-AF58-40160B706BD0}">
      <dgm:prSet/>
      <dgm:spPr/>
      <dgm:t>
        <a:bodyPr/>
        <a:lstStyle/>
        <a:p>
          <a:endParaRPr lang="en-US"/>
        </a:p>
      </dgm:t>
    </dgm:pt>
    <dgm:pt modelId="{77357E78-1843-4F55-9C24-D33951C4DCF4}">
      <dgm:prSet phldrT="[Text]"/>
      <dgm:spPr>
        <a:solidFill>
          <a:srgbClr val="008996"/>
        </a:solidFill>
        <a:ln>
          <a:solidFill>
            <a:srgbClr val="008996"/>
          </a:solidFill>
        </a:ln>
      </dgm:spPr>
      <dgm:t>
        <a:bodyPr/>
        <a:lstStyle/>
        <a:p>
          <a:r>
            <a:rPr lang="en-US" dirty="0"/>
            <a:t>Finance</a:t>
          </a:r>
        </a:p>
      </dgm:t>
    </dgm:pt>
    <dgm:pt modelId="{268FD3A7-F239-4650-A9A9-56D7B74A4913}" type="parTrans" cxnId="{4D2D2676-A881-4F4D-B5CD-90A920662558}">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A66A0CD2-3B9E-4361-B114-C77B20AB68AE}" type="sibTrans" cxnId="{4D2D2676-A881-4F4D-B5CD-90A920662558}">
      <dgm:prSet/>
      <dgm:spPr/>
      <dgm:t>
        <a:bodyPr/>
        <a:lstStyle/>
        <a:p>
          <a:endParaRPr lang="en-US"/>
        </a:p>
      </dgm:t>
    </dgm:pt>
    <dgm:pt modelId="{6A4A6363-87BC-4720-A3F7-79174E69DFF7}">
      <dgm:prSet phldrT="[Text]"/>
      <dgm:spPr>
        <a:solidFill>
          <a:srgbClr val="008996"/>
        </a:solidFill>
        <a:ln>
          <a:solidFill>
            <a:srgbClr val="008996"/>
          </a:solidFill>
        </a:ln>
      </dgm:spPr>
      <dgm:t>
        <a:bodyPr/>
        <a:lstStyle/>
        <a:p>
          <a:r>
            <a:rPr lang="en-US" dirty="0"/>
            <a:t>Rules</a:t>
          </a:r>
        </a:p>
      </dgm:t>
    </dgm:pt>
    <dgm:pt modelId="{78655BF0-3DD4-4C0E-B4FE-49B873464330}" type="parTrans" cxnId="{4E421086-676C-4F1F-9643-B6F15C9A6378}">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3E49289C-588F-44A8-BC85-40AD3DDD73A1}" type="sibTrans" cxnId="{4E421086-676C-4F1F-9643-B6F15C9A6378}">
      <dgm:prSet/>
      <dgm:spPr/>
      <dgm:t>
        <a:bodyPr/>
        <a:lstStyle/>
        <a:p>
          <a:endParaRPr lang="en-US"/>
        </a:p>
      </dgm:t>
    </dgm:pt>
    <dgm:pt modelId="{284E6218-2035-4987-B2E2-C7BC9324B8E8}">
      <dgm:prSet phldrT="[Text]"/>
      <dgm:spPr>
        <a:solidFill>
          <a:srgbClr val="008996"/>
        </a:solidFill>
        <a:ln>
          <a:solidFill>
            <a:srgbClr val="008996"/>
          </a:solidFill>
        </a:ln>
      </dgm:spPr>
      <dgm:t>
        <a:bodyPr/>
        <a:lstStyle/>
        <a:p>
          <a:r>
            <a:rPr lang="en-US" dirty="0"/>
            <a:t>Training</a:t>
          </a:r>
        </a:p>
      </dgm:t>
    </dgm:pt>
    <dgm:pt modelId="{4880C713-4369-43FD-8A5F-E4A8F056C1E6}" type="parTrans" cxnId="{D83AA95B-ECC7-4069-8075-77DD35309811}">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7743AD7B-68AE-438F-8D8B-E54D53FBF992}" type="sibTrans" cxnId="{D83AA95B-ECC7-4069-8075-77DD35309811}">
      <dgm:prSet/>
      <dgm:spPr/>
      <dgm:t>
        <a:bodyPr/>
        <a:lstStyle/>
        <a:p>
          <a:endParaRPr lang="en-US"/>
        </a:p>
      </dgm:t>
    </dgm:pt>
    <dgm:pt modelId="{467C4F06-6DA0-41E5-B566-9869037A2FFC}">
      <dgm:prSet phldrT="[Text]"/>
      <dgm:spPr>
        <a:solidFill>
          <a:srgbClr val="008996"/>
        </a:solidFill>
        <a:ln>
          <a:solidFill>
            <a:srgbClr val="008996"/>
          </a:solidFill>
        </a:ln>
      </dgm:spPr>
      <dgm:t>
        <a:bodyPr/>
        <a:lstStyle/>
        <a:p>
          <a:r>
            <a:rPr lang="en-US" dirty="0"/>
            <a:t>Executive Committee</a:t>
          </a:r>
        </a:p>
      </dgm:t>
    </dgm:pt>
    <dgm:pt modelId="{70172A06-741C-4E3F-995C-A274F5426B33}" type="parTrans" cxnId="{CEECF42F-EBBF-4D3D-A4CC-70F98C4D2288}">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46113E9B-DC94-4D0C-9FFA-C7478DA2E4F1}" type="sibTrans" cxnId="{CEECF42F-EBBF-4D3D-A4CC-70F98C4D2288}">
      <dgm:prSet/>
      <dgm:spPr/>
      <dgm:t>
        <a:bodyPr/>
        <a:lstStyle/>
        <a:p>
          <a:endParaRPr lang="en-US"/>
        </a:p>
      </dgm:t>
    </dgm:pt>
    <dgm:pt modelId="{E7594AEF-7A1E-4D63-BD7B-658D6D90E2A9}">
      <dgm:prSet phldrT="[Text]"/>
      <dgm:spPr>
        <a:solidFill>
          <a:srgbClr val="FF671B"/>
        </a:solidFill>
        <a:ln>
          <a:solidFill>
            <a:srgbClr val="FF671B"/>
          </a:solidFill>
        </a:ln>
      </dgm:spPr>
      <dgm:t>
        <a:bodyPr/>
        <a:lstStyle/>
        <a:p>
          <a:r>
            <a:rPr lang="en-US" dirty="0"/>
            <a:t>National Office</a:t>
          </a:r>
        </a:p>
      </dgm:t>
    </dgm:pt>
    <dgm:pt modelId="{B4CE2B7D-0194-49DA-838F-FEE8528E67AC}" type="parTrans" cxnId="{BB1AFB90-7E00-439E-A911-90102F54C32F}">
      <dgm:prSet>
        <dgm:style>
          <a:lnRef idx="1">
            <a:schemeClr val="dk1"/>
          </a:lnRef>
          <a:fillRef idx="0">
            <a:schemeClr val="dk1"/>
          </a:fillRef>
          <a:effectRef idx="0">
            <a:schemeClr val="dk1"/>
          </a:effectRef>
          <a:fontRef idx="minor">
            <a:schemeClr val="tx1"/>
          </a:fontRef>
        </dgm:style>
      </dgm:prSet>
      <dgm:spPr/>
      <dgm:t>
        <a:bodyPr/>
        <a:lstStyle/>
        <a:p>
          <a:endParaRPr lang="en-US"/>
        </a:p>
      </dgm:t>
    </dgm:pt>
    <dgm:pt modelId="{1CF4AE7A-BA4C-4C14-8FC8-B0F9267E1BA0}" type="sibTrans" cxnId="{BB1AFB90-7E00-439E-A911-90102F54C32F}">
      <dgm:prSet/>
      <dgm:spPr/>
      <dgm:t>
        <a:bodyPr/>
        <a:lstStyle/>
        <a:p>
          <a:endParaRPr lang="en-US"/>
        </a:p>
      </dgm:t>
    </dgm:pt>
    <dgm:pt modelId="{F0204234-B7AA-44B3-B432-6689DDC70E96}" type="pres">
      <dgm:prSet presAssocID="{F2A925D3-44EA-4EBD-BA09-B696CD4D4179}" presName="diagram" presStyleCnt="0">
        <dgm:presLayoutVars>
          <dgm:chPref val="1"/>
          <dgm:dir/>
          <dgm:animOne val="branch"/>
          <dgm:animLvl val="lvl"/>
          <dgm:resizeHandles val="exact"/>
        </dgm:presLayoutVars>
      </dgm:prSet>
      <dgm:spPr/>
    </dgm:pt>
    <dgm:pt modelId="{DCC93F5A-A489-4CC2-BD39-323041ACB6AC}" type="pres">
      <dgm:prSet presAssocID="{19447E37-3418-4DE1-885E-AED67302C8A3}" presName="root1" presStyleCnt="0"/>
      <dgm:spPr/>
    </dgm:pt>
    <dgm:pt modelId="{C1761B5B-B921-40E0-B26D-BAEA7D116B64}" type="pres">
      <dgm:prSet presAssocID="{19447E37-3418-4DE1-885E-AED67302C8A3}" presName="LevelOneTextNode" presStyleLbl="node0" presStyleIdx="0" presStyleCnt="1">
        <dgm:presLayoutVars>
          <dgm:chPref val="3"/>
        </dgm:presLayoutVars>
      </dgm:prSet>
      <dgm:spPr/>
    </dgm:pt>
    <dgm:pt modelId="{6F84946C-2DD4-443C-976B-8CC5D60DAD9B}" type="pres">
      <dgm:prSet presAssocID="{19447E37-3418-4DE1-885E-AED67302C8A3}" presName="level2hierChild" presStyleCnt="0"/>
      <dgm:spPr/>
    </dgm:pt>
    <dgm:pt modelId="{FF064C14-7B47-45EF-8A90-0AE60F1B317E}" type="pres">
      <dgm:prSet presAssocID="{B4CE2B7D-0194-49DA-838F-FEE8528E67AC}" presName="conn2-1" presStyleLbl="parChTrans1D2" presStyleIdx="0" presStyleCnt="2"/>
      <dgm:spPr/>
    </dgm:pt>
    <dgm:pt modelId="{C252BAC4-761D-4ABC-804C-D2CBBF5C8E4D}" type="pres">
      <dgm:prSet presAssocID="{B4CE2B7D-0194-49DA-838F-FEE8528E67AC}" presName="connTx" presStyleLbl="parChTrans1D2" presStyleIdx="0" presStyleCnt="2"/>
      <dgm:spPr/>
    </dgm:pt>
    <dgm:pt modelId="{54A6D315-F5AB-4563-AC28-22FBDB628E65}" type="pres">
      <dgm:prSet presAssocID="{E7594AEF-7A1E-4D63-BD7B-658D6D90E2A9}" presName="root2" presStyleCnt="0"/>
      <dgm:spPr/>
    </dgm:pt>
    <dgm:pt modelId="{6576418E-F015-40BF-8E99-16C37F43E1D0}" type="pres">
      <dgm:prSet presAssocID="{E7594AEF-7A1E-4D63-BD7B-658D6D90E2A9}" presName="LevelTwoTextNode" presStyleLbl="node2" presStyleIdx="0" presStyleCnt="2">
        <dgm:presLayoutVars>
          <dgm:chPref val="3"/>
        </dgm:presLayoutVars>
      </dgm:prSet>
      <dgm:spPr/>
    </dgm:pt>
    <dgm:pt modelId="{6A28CECB-F564-4B90-9A7A-F06CFEA7BEAC}" type="pres">
      <dgm:prSet presAssocID="{E7594AEF-7A1E-4D63-BD7B-658D6D90E2A9}" presName="level3hierChild" presStyleCnt="0"/>
      <dgm:spPr/>
    </dgm:pt>
    <dgm:pt modelId="{519E0B19-4D8A-46E7-8F85-CAD2C5BD217E}" type="pres">
      <dgm:prSet presAssocID="{70172A06-741C-4E3F-995C-A274F5426B33}" presName="conn2-1" presStyleLbl="parChTrans1D2" presStyleIdx="1" presStyleCnt="2"/>
      <dgm:spPr/>
    </dgm:pt>
    <dgm:pt modelId="{86D41460-2A53-4A2B-9962-3E1F4B179B16}" type="pres">
      <dgm:prSet presAssocID="{70172A06-741C-4E3F-995C-A274F5426B33}" presName="connTx" presStyleLbl="parChTrans1D2" presStyleIdx="1" presStyleCnt="2"/>
      <dgm:spPr/>
    </dgm:pt>
    <dgm:pt modelId="{0E08956B-1A2C-4C7F-B736-1F3AF20806CC}" type="pres">
      <dgm:prSet presAssocID="{467C4F06-6DA0-41E5-B566-9869037A2FFC}" presName="root2" presStyleCnt="0"/>
      <dgm:spPr/>
    </dgm:pt>
    <dgm:pt modelId="{14BDFFDF-9F2E-4F9F-9AE4-3B339337F1CC}" type="pres">
      <dgm:prSet presAssocID="{467C4F06-6DA0-41E5-B566-9869037A2FFC}" presName="LevelTwoTextNode" presStyleLbl="node2" presStyleIdx="1" presStyleCnt="2">
        <dgm:presLayoutVars>
          <dgm:chPref val="3"/>
        </dgm:presLayoutVars>
      </dgm:prSet>
      <dgm:spPr/>
    </dgm:pt>
    <dgm:pt modelId="{D2CAE2A0-B16C-4134-8642-9F5946A6443D}" type="pres">
      <dgm:prSet presAssocID="{467C4F06-6DA0-41E5-B566-9869037A2FFC}" presName="level3hierChild" presStyleCnt="0"/>
      <dgm:spPr/>
    </dgm:pt>
    <dgm:pt modelId="{9719B913-5D40-433F-9365-A03A789C86A4}" type="pres">
      <dgm:prSet presAssocID="{AEF2D6EF-A41D-4B98-9A07-B4F0BF6BF606}" presName="conn2-1" presStyleLbl="parChTrans1D3" presStyleIdx="0" presStyleCnt="1"/>
      <dgm:spPr/>
    </dgm:pt>
    <dgm:pt modelId="{9402A2DD-DDAD-4C9C-BC65-11F3F1F308DA}" type="pres">
      <dgm:prSet presAssocID="{AEF2D6EF-A41D-4B98-9A07-B4F0BF6BF606}" presName="connTx" presStyleLbl="parChTrans1D3" presStyleIdx="0" presStyleCnt="1"/>
      <dgm:spPr/>
    </dgm:pt>
    <dgm:pt modelId="{EC339F7A-DD2D-4E69-9D79-630397A0DC42}" type="pres">
      <dgm:prSet presAssocID="{DA754862-2D44-43A7-BBCA-8FDDD769F969}" presName="root2" presStyleCnt="0"/>
      <dgm:spPr/>
    </dgm:pt>
    <dgm:pt modelId="{B496382E-6146-47FD-BFCE-B5282D1A492C}" type="pres">
      <dgm:prSet presAssocID="{DA754862-2D44-43A7-BBCA-8FDDD769F969}" presName="LevelTwoTextNode" presStyleLbl="node3" presStyleIdx="0" presStyleCnt="1">
        <dgm:presLayoutVars>
          <dgm:chPref val="3"/>
        </dgm:presLayoutVars>
      </dgm:prSet>
      <dgm:spPr/>
    </dgm:pt>
    <dgm:pt modelId="{AFE39116-0344-4937-9F4F-9E9FFAEA0730}" type="pres">
      <dgm:prSet presAssocID="{DA754862-2D44-43A7-BBCA-8FDDD769F969}" presName="level3hierChild" presStyleCnt="0"/>
      <dgm:spPr/>
    </dgm:pt>
    <dgm:pt modelId="{B466AFB7-3495-4EC4-A481-A5FB7CB74678}" type="pres">
      <dgm:prSet presAssocID="{244F6F92-ED31-4CE2-ADE5-B18B68293B66}" presName="conn2-1" presStyleLbl="parChTrans1D4" presStyleIdx="0" presStyleCnt="5"/>
      <dgm:spPr/>
    </dgm:pt>
    <dgm:pt modelId="{AAD0E83D-0A66-43D0-AB80-BF6ABCE40A36}" type="pres">
      <dgm:prSet presAssocID="{244F6F92-ED31-4CE2-ADE5-B18B68293B66}" presName="connTx" presStyleLbl="parChTrans1D4" presStyleIdx="0" presStyleCnt="5"/>
      <dgm:spPr/>
    </dgm:pt>
    <dgm:pt modelId="{D848C9EF-01CF-43FC-9EAD-CFFD91C0F83D}" type="pres">
      <dgm:prSet presAssocID="{6D39831E-94D7-42E0-B4E1-7F375B60BCCD}" presName="root2" presStyleCnt="0"/>
      <dgm:spPr/>
    </dgm:pt>
    <dgm:pt modelId="{E34B4721-F7F1-4991-B3A6-B268422B4E78}" type="pres">
      <dgm:prSet presAssocID="{6D39831E-94D7-42E0-B4E1-7F375B60BCCD}" presName="LevelTwoTextNode" presStyleLbl="node4" presStyleIdx="0" presStyleCnt="5">
        <dgm:presLayoutVars>
          <dgm:chPref val="3"/>
        </dgm:presLayoutVars>
      </dgm:prSet>
      <dgm:spPr/>
    </dgm:pt>
    <dgm:pt modelId="{54FB5F8E-16E9-454C-9985-7C578DB260BA}" type="pres">
      <dgm:prSet presAssocID="{6D39831E-94D7-42E0-B4E1-7F375B60BCCD}" presName="level3hierChild" presStyleCnt="0"/>
      <dgm:spPr/>
    </dgm:pt>
    <dgm:pt modelId="{05832B49-EA4C-422B-8E6D-E2BF905BD931}" type="pres">
      <dgm:prSet presAssocID="{F93283EF-20CE-4B59-B226-3B2AC45EC116}" presName="conn2-1" presStyleLbl="parChTrans1D4" presStyleIdx="1" presStyleCnt="5"/>
      <dgm:spPr/>
    </dgm:pt>
    <dgm:pt modelId="{8A363922-5082-42BF-8BD0-C3AB965A355D}" type="pres">
      <dgm:prSet presAssocID="{F93283EF-20CE-4B59-B226-3B2AC45EC116}" presName="connTx" presStyleLbl="parChTrans1D4" presStyleIdx="1" presStyleCnt="5"/>
      <dgm:spPr/>
    </dgm:pt>
    <dgm:pt modelId="{3F98D563-BF84-4CD6-93C3-322B5DB03F04}" type="pres">
      <dgm:prSet presAssocID="{0D4331C8-0559-4737-9A97-7D49304F8F7E}" presName="root2" presStyleCnt="0"/>
      <dgm:spPr/>
    </dgm:pt>
    <dgm:pt modelId="{63751456-F8A5-4C26-9398-3FF63B7477B5}" type="pres">
      <dgm:prSet presAssocID="{0D4331C8-0559-4737-9A97-7D49304F8F7E}" presName="LevelTwoTextNode" presStyleLbl="node4" presStyleIdx="1" presStyleCnt="5">
        <dgm:presLayoutVars>
          <dgm:chPref val="3"/>
        </dgm:presLayoutVars>
      </dgm:prSet>
      <dgm:spPr/>
    </dgm:pt>
    <dgm:pt modelId="{43C543AC-2730-4A68-8E17-7FAD2C2767C6}" type="pres">
      <dgm:prSet presAssocID="{0D4331C8-0559-4737-9A97-7D49304F8F7E}" presName="level3hierChild" presStyleCnt="0"/>
      <dgm:spPr/>
    </dgm:pt>
    <dgm:pt modelId="{32C0D7FC-3DCA-46FF-99E4-464067307CCD}" type="pres">
      <dgm:prSet presAssocID="{268FD3A7-F239-4650-A9A9-56D7B74A4913}" presName="conn2-1" presStyleLbl="parChTrans1D4" presStyleIdx="2" presStyleCnt="5"/>
      <dgm:spPr/>
    </dgm:pt>
    <dgm:pt modelId="{45CD631A-44F9-4647-893E-10E3D68D274C}" type="pres">
      <dgm:prSet presAssocID="{268FD3A7-F239-4650-A9A9-56D7B74A4913}" presName="connTx" presStyleLbl="parChTrans1D4" presStyleIdx="2" presStyleCnt="5"/>
      <dgm:spPr/>
    </dgm:pt>
    <dgm:pt modelId="{1C0F72F2-A8CB-4603-AB77-0E7E73AB1673}" type="pres">
      <dgm:prSet presAssocID="{77357E78-1843-4F55-9C24-D33951C4DCF4}" presName="root2" presStyleCnt="0"/>
      <dgm:spPr/>
    </dgm:pt>
    <dgm:pt modelId="{EA8A61A0-857B-4C86-839B-025FCC7DFF63}" type="pres">
      <dgm:prSet presAssocID="{77357E78-1843-4F55-9C24-D33951C4DCF4}" presName="LevelTwoTextNode" presStyleLbl="node4" presStyleIdx="2" presStyleCnt="5">
        <dgm:presLayoutVars>
          <dgm:chPref val="3"/>
        </dgm:presLayoutVars>
      </dgm:prSet>
      <dgm:spPr/>
    </dgm:pt>
    <dgm:pt modelId="{A2827604-6DDA-407C-BE23-182797D4F120}" type="pres">
      <dgm:prSet presAssocID="{77357E78-1843-4F55-9C24-D33951C4DCF4}" presName="level3hierChild" presStyleCnt="0"/>
      <dgm:spPr/>
    </dgm:pt>
    <dgm:pt modelId="{5712C9C5-270D-4CEE-9BB9-3C6C5E80C99F}" type="pres">
      <dgm:prSet presAssocID="{78655BF0-3DD4-4C0E-B4FE-49B873464330}" presName="conn2-1" presStyleLbl="parChTrans1D4" presStyleIdx="3" presStyleCnt="5"/>
      <dgm:spPr/>
    </dgm:pt>
    <dgm:pt modelId="{BE068B8C-A521-4457-93D7-0316E9382DF0}" type="pres">
      <dgm:prSet presAssocID="{78655BF0-3DD4-4C0E-B4FE-49B873464330}" presName="connTx" presStyleLbl="parChTrans1D4" presStyleIdx="3" presStyleCnt="5"/>
      <dgm:spPr/>
    </dgm:pt>
    <dgm:pt modelId="{762C6F0B-53E7-49C2-A550-E0762437F8E6}" type="pres">
      <dgm:prSet presAssocID="{6A4A6363-87BC-4720-A3F7-79174E69DFF7}" presName="root2" presStyleCnt="0"/>
      <dgm:spPr/>
    </dgm:pt>
    <dgm:pt modelId="{FF6E8E3B-0C70-4F8D-B04C-2336EE7B4487}" type="pres">
      <dgm:prSet presAssocID="{6A4A6363-87BC-4720-A3F7-79174E69DFF7}" presName="LevelTwoTextNode" presStyleLbl="node4" presStyleIdx="3" presStyleCnt="5">
        <dgm:presLayoutVars>
          <dgm:chPref val="3"/>
        </dgm:presLayoutVars>
      </dgm:prSet>
      <dgm:spPr/>
    </dgm:pt>
    <dgm:pt modelId="{D96F77D3-FF4B-4152-90DA-7BD400FFF5C5}" type="pres">
      <dgm:prSet presAssocID="{6A4A6363-87BC-4720-A3F7-79174E69DFF7}" presName="level3hierChild" presStyleCnt="0"/>
      <dgm:spPr/>
    </dgm:pt>
    <dgm:pt modelId="{2804D749-38C6-49D8-ABE3-45935C7FB889}" type="pres">
      <dgm:prSet presAssocID="{4880C713-4369-43FD-8A5F-E4A8F056C1E6}" presName="conn2-1" presStyleLbl="parChTrans1D4" presStyleIdx="4" presStyleCnt="5"/>
      <dgm:spPr/>
    </dgm:pt>
    <dgm:pt modelId="{DB26688A-1FB8-4D8C-9A02-09C8A8236604}" type="pres">
      <dgm:prSet presAssocID="{4880C713-4369-43FD-8A5F-E4A8F056C1E6}" presName="connTx" presStyleLbl="parChTrans1D4" presStyleIdx="4" presStyleCnt="5"/>
      <dgm:spPr/>
    </dgm:pt>
    <dgm:pt modelId="{1F2A0F8F-DF9C-463C-88D6-5437EC0FAA41}" type="pres">
      <dgm:prSet presAssocID="{284E6218-2035-4987-B2E2-C7BC9324B8E8}" presName="root2" presStyleCnt="0"/>
      <dgm:spPr/>
    </dgm:pt>
    <dgm:pt modelId="{88254AC2-B89D-4C8D-A819-1779FA0DB4E3}" type="pres">
      <dgm:prSet presAssocID="{284E6218-2035-4987-B2E2-C7BC9324B8E8}" presName="LevelTwoTextNode" presStyleLbl="node4" presStyleIdx="4" presStyleCnt="5">
        <dgm:presLayoutVars>
          <dgm:chPref val="3"/>
        </dgm:presLayoutVars>
      </dgm:prSet>
      <dgm:spPr/>
    </dgm:pt>
    <dgm:pt modelId="{76BB2481-7856-45D4-A6CF-4E18226BE6BE}" type="pres">
      <dgm:prSet presAssocID="{284E6218-2035-4987-B2E2-C7BC9324B8E8}" presName="level3hierChild" presStyleCnt="0"/>
      <dgm:spPr/>
    </dgm:pt>
  </dgm:ptLst>
  <dgm:cxnLst>
    <dgm:cxn modelId="{A5BEB908-FF7F-4E4A-A7CC-F6A6D56A993F}" type="presOf" srcId="{F2A925D3-44EA-4EBD-BA09-B696CD4D4179}" destId="{F0204234-B7AA-44B3-B432-6689DDC70E96}" srcOrd="0" destOrd="0" presId="urn:microsoft.com/office/officeart/2005/8/layout/hierarchy2"/>
    <dgm:cxn modelId="{4F9B3722-3903-4802-9490-664145CF0F18}" type="presOf" srcId="{4880C713-4369-43FD-8A5F-E4A8F056C1E6}" destId="{2804D749-38C6-49D8-ABE3-45935C7FB889}" srcOrd="0" destOrd="0" presId="urn:microsoft.com/office/officeart/2005/8/layout/hierarchy2"/>
    <dgm:cxn modelId="{FC93FF2C-CCE2-4679-B15C-6011A4AF30CD}" type="presOf" srcId="{6D39831E-94D7-42E0-B4E1-7F375B60BCCD}" destId="{E34B4721-F7F1-4991-B3A6-B268422B4E78}" srcOrd="0" destOrd="0" presId="urn:microsoft.com/office/officeart/2005/8/layout/hierarchy2"/>
    <dgm:cxn modelId="{CEECF42F-EBBF-4D3D-A4CC-70F98C4D2288}" srcId="{19447E37-3418-4DE1-885E-AED67302C8A3}" destId="{467C4F06-6DA0-41E5-B566-9869037A2FFC}" srcOrd="1" destOrd="0" parTransId="{70172A06-741C-4E3F-995C-A274F5426B33}" sibTransId="{46113E9B-DC94-4D0C-9FFA-C7478DA2E4F1}"/>
    <dgm:cxn modelId="{EF18F13D-AEA0-4B69-AD94-49411B5C5F9B}" type="presOf" srcId="{B4CE2B7D-0194-49DA-838F-FEE8528E67AC}" destId="{FF064C14-7B47-45EF-8A90-0AE60F1B317E}" srcOrd="0" destOrd="0" presId="urn:microsoft.com/office/officeart/2005/8/layout/hierarchy2"/>
    <dgm:cxn modelId="{D83AA95B-ECC7-4069-8075-77DD35309811}" srcId="{DA754862-2D44-43A7-BBCA-8FDDD769F969}" destId="{284E6218-2035-4987-B2E2-C7BC9324B8E8}" srcOrd="4" destOrd="0" parTransId="{4880C713-4369-43FD-8A5F-E4A8F056C1E6}" sibTransId="{7743AD7B-68AE-438F-8D8B-E54D53FBF992}"/>
    <dgm:cxn modelId="{5E223D42-E2DA-41AE-AF5D-D9F94BE7BADB}" type="presOf" srcId="{467C4F06-6DA0-41E5-B566-9869037A2FFC}" destId="{14BDFFDF-9F2E-4F9F-9AE4-3B339337F1CC}" srcOrd="0" destOrd="0" presId="urn:microsoft.com/office/officeart/2005/8/layout/hierarchy2"/>
    <dgm:cxn modelId="{D1036742-1B14-4F54-A672-428593D5AA7E}" type="presOf" srcId="{244F6F92-ED31-4CE2-ADE5-B18B68293B66}" destId="{B466AFB7-3495-4EC4-A481-A5FB7CB74678}" srcOrd="0" destOrd="0" presId="urn:microsoft.com/office/officeart/2005/8/layout/hierarchy2"/>
    <dgm:cxn modelId="{D7C8CD44-DA28-4693-82DF-8DA0F1B39A75}" type="presOf" srcId="{78655BF0-3DD4-4C0E-B4FE-49B873464330}" destId="{5712C9C5-270D-4CEE-9BB9-3C6C5E80C99F}" srcOrd="0" destOrd="0" presId="urn:microsoft.com/office/officeart/2005/8/layout/hierarchy2"/>
    <dgm:cxn modelId="{AB78EE47-18E8-41E1-8AEB-ED1721C26D6C}" type="presOf" srcId="{F93283EF-20CE-4B59-B226-3B2AC45EC116}" destId="{8A363922-5082-42BF-8BD0-C3AB965A355D}" srcOrd="1" destOrd="0" presId="urn:microsoft.com/office/officeart/2005/8/layout/hierarchy2"/>
    <dgm:cxn modelId="{FF7A1355-5E90-4141-99CE-A2780EF4FAEF}" srcId="{DA754862-2D44-43A7-BBCA-8FDDD769F969}" destId="{6D39831E-94D7-42E0-B4E1-7F375B60BCCD}" srcOrd="0" destOrd="0" parTransId="{244F6F92-ED31-4CE2-ADE5-B18B68293B66}" sibTransId="{EE74D63E-C91E-4BE7-9A2D-61EAB104EDEC}"/>
    <dgm:cxn modelId="{4D2D2676-A881-4F4D-B5CD-90A920662558}" srcId="{DA754862-2D44-43A7-BBCA-8FDDD769F969}" destId="{77357E78-1843-4F55-9C24-D33951C4DCF4}" srcOrd="2" destOrd="0" parTransId="{268FD3A7-F239-4650-A9A9-56D7B74A4913}" sibTransId="{A66A0CD2-3B9E-4361-B114-C77B20AB68AE}"/>
    <dgm:cxn modelId="{36019E5A-EDDC-4DB8-9DA5-84CC1B1131D0}" type="presOf" srcId="{70172A06-741C-4E3F-995C-A274F5426B33}" destId="{86D41460-2A53-4A2B-9962-3E1F4B179B16}" srcOrd="1" destOrd="0" presId="urn:microsoft.com/office/officeart/2005/8/layout/hierarchy2"/>
    <dgm:cxn modelId="{FDAC487D-9969-4489-AFC4-297564E6784D}" type="presOf" srcId="{E7594AEF-7A1E-4D63-BD7B-658D6D90E2A9}" destId="{6576418E-F015-40BF-8E99-16C37F43E1D0}" srcOrd="0" destOrd="0" presId="urn:microsoft.com/office/officeart/2005/8/layout/hierarchy2"/>
    <dgm:cxn modelId="{148F0D7E-6B2D-4759-AF58-40160B706BD0}" srcId="{DA754862-2D44-43A7-BBCA-8FDDD769F969}" destId="{0D4331C8-0559-4737-9A97-7D49304F8F7E}" srcOrd="1" destOrd="0" parTransId="{F93283EF-20CE-4B59-B226-3B2AC45EC116}" sibTransId="{16B454E4-63DC-4812-9394-26915D5A3822}"/>
    <dgm:cxn modelId="{F102747E-B571-4988-9ED1-E3CA10A935F3}" type="presOf" srcId="{F93283EF-20CE-4B59-B226-3B2AC45EC116}" destId="{05832B49-EA4C-422B-8E6D-E2BF905BD931}" srcOrd="0" destOrd="0" presId="urn:microsoft.com/office/officeart/2005/8/layout/hierarchy2"/>
    <dgm:cxn modelId="{4E421086-676C-4F1F-9643-B6F15C9A6378}" srcId="{DA754862-2D44-43A7-BBCA-8FDDD769F969}" destId="{6A4A6363-87BC-4720-A3F7-79174E69DFF7}" srcOrd="3" destOrd="0" parTransId="{78655BF0-3DD4-4C0E-B4FE-49B873464330}" sibTransId="{3E49289C-588F-44A8-BC85-40AD3DDD73A1}"/>
    <dgm:cxn modelId="{D93C9487-C0FC-445D-A04F-54BA86731668}" type="presOf" srcId="{6A4A6363-87BC-4720-A3F7-79174E69DFF7}" destId="{FF6E8E3B-0C70-4F8D-B04C-2336EE7B4487}" srcOrd="0" destOrd="0" presId="urn:microsoft.com/office/officeart/2005/8/layout/hierarchy2"/>
    <dgm:cxn modelId="{BB1AFB90-7E00-439E-A911-90102F54C32F}" srcId="{19447E37-3418-4DE1-885E-AED67302C8A3}" destId="{E7594AEF-7A1E-4D63-BD7B-658D6D90E2A9}" srcOrd="0" destOrd="0" parTransId="{B4CE2B7D-0194-49DA-838F-FEE8528E67AC}" sibTransId="{1CF4AE7A-BA4C-4C14-8FC8-B0F9267E1BA0}"/>
    <dgm:cxn modelId="{FCE93692-C444-4E37-96A7-82F046E1FB46}" type="presOf" srcId="{284E6218-2035-4987-B2E2-C7BC9324B8E8}" destId="{88254AC2-B89D-4C8D-A819-1779FA0DB4E3}" srcOrd="0" destOrd="0" presId="urn:microsoft.com/office/officeart/2005/8/layout/hierarchy2"/>
    <dgm:cxn modelId="{AE34ED96-AC97-4F64-AF45-A2AC694FDB8B}" type="presOf" srcId="{AEF2D6EF-A41D-4B98-9A07-B4F0BF6BF606}" destId="{9719B913-5D40-433F-9365-A03A789C86A4}" srcOrd="0" destOrd="0" presId="urn:microsoft.com/office/officeart/2005/8/layout/hierarchy2"/>
    <dgm:cxn modelId="{F6BAE897-52CE-4209-95AC-26A409B2B97C}" type="presOf" srcId="{B4CE2B7D-0194-49DA-838F-FEE8528E67AC}" destId="{C252BAC4-761D-4ABC-804C-D2CBBF5C8E4D}" srcOrd="1" destOrd="0" presId="urn:microsoft.com/office/officeart/2005/8/layout/hierarchy2"/>
    <dgm:cxn modelId="{3F0692A5-CD42-4EDB-8C95-7E8CCD63C690}" srcId="{467C4F06-6DA0-41E5-B566-9869037A2FFC}" destId="{DA754862-2D44-43A7-BBCA-8FDDD769F969}" srcOrd="0" destOrd="0" parTransId="{AEF2D6EF-A41D-4B98-9A07-B4F0BF6BF606}" sibTransId="{3E91462B-466B-4966-9933-4F7376C1C94E}"/>
    <dgm:cxn modelId="{2865F4AF-F8DB-48ED-8E7A-CBBCC0FC8141}" type="presOf" srcId="{4880C713-4369-43FD-8A5F-E4A8F056C1E6}" destId="{DB26688A-1FB8-4D8C-9A02-09C8A8236604}" srcOrd="1" destOrd="0" presId="urn:microsoft.com/office/officeart/2005/8/layout/hierarchy2"/>
    <dgm:cxn modelId="{B09D49BD-0412-40BB-BF42-034118E3FE1F}" srcId="{F2A925D3-44EA-4EBD-BA09-B696CD4D4179}" destId="{19447E37-3418-4DE1-885E-AED67302C8A3}" srcOrd="0" destOrd="0" parTransId="{E03EADB2-BC95-45A8-A43E-15B88C8701E4}" sibTransId="{BCD13061-C32B-4F09-96C4-B33AA00A9579}"/>
    <dgm:cxn modelId="{066BF1C1-CD98-4E0D-AE13-D0056D3EF3E8}" type="presOf" srcId="{AEF2D6EF-A41D-4B98-9A07-B4F0BF6BF606}" destId="{9402A2DD-DDAD-4C9C-BC65-11F3F1F308DA}" srcOrd="1" destOrd="0" presId="urn:microsoft.com/office/officeart/2005/8/layout/hierarchy2"/>
    <dgm:cxn modelId="{2DEC54C2-2463-49D9-8959-89ABEA70AAC7}" type="presOf" srcId="{19447E37-3418-4DE1-885E-AED67302C8A3}" destId="{C1761B5B-B921-40E0-B26D-BAEA7D116B64}" srcOrd="0" destOrd="0" presId="urn:microsoft.com/office/officeart/2005/8/layout/hierarchy2"/>
    <dgm:cxn modelId="{F47CB0C7-3FBB-449B-A2F2-EE7A3200E927}" type="presOf" srcId="{70172A06-741C-4E3F-995C-A274F5426B33}" destId="{519E0B19-4D8A-46E7-8F85-CAD2C5BD217E}" srcOrd="0" destOrd="0" presId="urn:microsoft.com/office/officeart/2005/8/layout/hierarchy2"/>
    <dgm:cxn modelId="{80176FC8-763F-40D1-825D-EB16CA36ED36}" type="presOf" srcId="{244F6F92-ED31-4CE2-ADE5-B18B68293B66}" destId="{AAD0E83D-0A66-43D0-AB80-BF6ABCE40A36}" srcOrd="1" destOrd="0" presId="urn:microsoft.com/office/officeart/2005/8/layout/hierarchy2"/>
    <dgm:cxn modelId="{273FF2C8-73F9-4A05-989D-42B78C5689C7}" type="presOf" srcId="{77357E78-1843-4F55-9C24-D33951C4DCF4}" destId="{EA8A61A0-857B-4C86-839B-025FCC7DFF63}" srcOrd="0" destOrd="0" presId="urn:microsoft.com/office/officeart/2005/8/layout/hierarchy2"/>
    <dgm:cxn modelId="{9A228DCC-3B12-45FA-B3E2-28C5270DA75F}" type="presOf" srcId="{78655BF0-3DD4-4C0E-B4FE-49B873464330}" destId="{BE068B8C-A521-4457-93D7-0316E9382DF0}" srcOrd="1" destOrd="0" presId="urn:microsoft.com/office/officeart/2005/8/layout/hierarchy2"/>
    <dgm:cxn modelId="{493182D5-6386-40AB-989D-4F1ACD055D3B}" type="presOf" srcId="{268FD3A7-F239-4650-A9A9-56D7B74A4913}" destId="{45CD631A-44F9-4647-893E-10E3D68D274C}" srcOrd="1" destOrd="0" presId="urn:microsoft.com/office/officeart/2005/8/layout/hierarchy2"/>
    <dgm:cxn modelId="{6FAA96D6-408D-40BB-935E-A98E87EB3789}" type="presOf" srcId="{DA754862-2D44-43A7-BBCA-8FDDD769F969}" destId="{B496382E-6146-47FD-BFCE-B5282D1A492C}" srcOrd="0" destOrd="0" presId="urn:microsoft.com/office/officeart/2005/8/layout/hierarchy2"/>
    <dgm:cxn modelId="{177C5EDB-223A-4AC5-9002-2432079C48BA}" type="presOf" srcId="{268FD3A7-F239-4650-A9A9-56D7B74A4913}" destId="{32C0D7FC-3DCA-46FF-99E4-464067307CCD}" srcOrd="0" destOrd="0" presId="urn:microsoft.com/office/officeart/2005/8/layout/hierarchy2"/>
    <dgm:cxn modelId="{FC1629EC-F3E3-48BA-B60C-FE939926B88F}" type="presOf" srcId="{0D4331C8-0559-4737-9A97-7D49304F8F7E}" destId="{63751456-F8A5-4C26-9398-3FF63B7477B5}" srcOrd="0" destOrd="0" presId="urn:microsoft.com/office/officeart/2005/8/layout/hierarchy2"/>
    <dgm:cxn modelId="{F604D960-3BAE-4138-BEED-77C6482627DB}" type="presParOf" srcId="{F0204234-B7AA-44B3-B432-6689DDC70E96}" destId="{DCC93F5A-A489-4CC2-BD39-323041ACB6AC}" srcOrd="0" destOrd="0" presId="urn:microsoft.com/office/officeart/2005/8/layout/hierarchy2"/>
    <dgm:cxn modelId="{6D0DBAB3-611B-4308-8333-18DFE8DE931D}" type="presParOf" srcId="{DCC93F5A-A489-4CC2-BD39-323041ACB6AC}" destId="{C1761B5B-B921-40E0-B26D-BAEA7D116B64}" srcOrd="0" destOrd="0" presId="urn:microsoft.com/office/officeart/2005/8/layout/hierarchy2"/>
    <dgm:cxn modelId="{DB6EA4D1-A954-41A7-9941-24AEE4EA42B7}" type="presParOf" srcId="{DCC93F5A-A489-4CC2-BD39-323041ACB6AC}" destId="{6F84946C-2DD4-443C-976B-8CC5D60DAD9B}" srcOrd="1" destOrd="0" presId="urn:microsoft.com/office/officeart/2005/8/layout/hierarchy2"/>
    <dgm:cxn modelId="{AFAE17A3-C723-412B-8D2C-780549082496}" type="presParOf" srcId="{6F84946C-2DD4-443C-976B-8CC5D60DAD9B}" destId="{FF064C14-7B47-45EF-8A90-0AE60F1B317E}" srcOrd="0" destOrd="0" presId="urn:microsoft.com/office/officeart/2005/8/layout/hierarchy2"/>
    <dgm:cxn modelId="{CD34A186-7136-47B5-86E8-C82FEE161A0A}" type="presParOf" srcId="{FF064C14-7B47-45EF-8A90-0AE60F1B317E}" destId="{C252BAC4-761D-4ABC-804C-D2CBBF5C8E4D}" srcOrd="0" destOrd="0" presId="urn:microsoft.com/office/officeart/2005/8/layout/hierarchy2"/>
    <dgm:cxn modelId="{05BAC843-0292-400E-B8EC-92A084125781}" type="presParOf" srcId="{6F84946C-2DD4-443C-976B-8CC5D60DAD9B}" destId="{54A6D315-F5AB-4563-AC28-22FBDB628E65}" srcOrd="1" destOrd="0" presId="urn:microsoft.com/office/officeart/2005/8/layout/hierarchy2"/>
    <dgm:cxn modelId="{8C8B09D7-0724-4B6F-8A29-98905F628F09}" type="presParOf" srcId="{54A6D315-F5AB-4563-AC28-22FBDB628E65}" destId="{6576418E-F015-40BF-8E99-16C37F43E1D0}" srcOrd="0" destOrd="0" presId="urn:microsoft.com/office/officeart/2005/8/layout/hierarchy2"/>
    <dgm:cxn modelId="{BD82A4C5-718F-4578-82EB-A7D731F88DDC}" type="presParOf" srcId="{54A6D315-F5AB-4563-AC28-22FBDB628E65}" destId="{6A28CECB-F564-4B90-9A7A-F06CFEA7BEAC}" srcOrd="1" destOrd="0" presId="urn:microsoft.com/office/officeart/2005/8/layout/hierarchy2"/>
    <dgm:cxn modelId="{F590ACA1-3A93-4E7C-A80D-6E10213D6FA9}" type="presParOf" srcId="{6F84946C-2DD4-443C-976B-8CC5D60DAD9B}" destId="{519E0B19-4D8A-46E7-8F85-CAD2C5BD217E}" srcOrd="2" destOrd="0" presId="urn:microsoft.com/office/officeart/2005/8/layout/hierarchy2"/>
    <dgm:cxn modelId="{30346D2B-688F-4EC2-AA43-39274608B601}" type="presParOf" srcId="{519E0B19-4D8A-46E7-8F85-CAD2C5BD217E}" destId="{86D41460-2A53-4A2B-9962-3E1F4B179B16}" srcOrd="0" destOrd="0" presId="urn:microsoft.com/office/officeart/2005/8/layout/hierarchy2"/>
    <dgm:cxn modelId="{D28DBE3B-A513-49A2-B8B9-43CAB1E4B6D4}" type="presParOf" srcId="{6F84946C-2DD4-443C-976B-8CC5D60DAD9B}" destId="{0E08956B-1A2C-4C7F-B736-1F3AF20806CC}" srcOrd="3" destOrd="0" presId="urn:microsoft.com/office/officeart/2005/8/layout/hierarchy2"/>
    <dgm:cxn modelId="{29D89052-0D66-4F7F-824A-8FFCA398D5B4}" type="presParOf" srcId="{0E08956B-1A2C-4C7F-B736-1F3AF20806CC}" destId="{14BDFFDF-9F2E-4F9F-9AE4-3B339337F1CC}" srcOrd="0" destOrd="0" presId="urn:microsoft.com/office/officeart/2005/8/layout/hierarchy2"/>
    <dgm:cxn modelId="{8CC977DB-2E81-46DA-88F3-9C0A1791CF2B}" type="presParOf" srcId="{0E08956B-1A2C-4C7F-B736-1F3AF20806CC}" destId="{D2CAE2A0-B16C-4134-8642-9F5946A6443D}" srcOrd="1" destOrd="0" presId="urn:microsoft.com/office/officeart/2005/8/layout/hierarchy2"/>
    <dgm:cxn modelId="{8006E368-5253-4AFC-BDFC-A6E33DDB65D5}" type="presParOf" srcId="{D2CAE2A0-B16C-4134-8642-9F5946A6443D}" destId="{9719B913-5D40-433F-9365-A03A789C86A4}" srcOrd="0" destOrd="0" presId="urn:microsoft.com/office/officeart/2005/8/layout/hierarchy2"/>
    <dgm:cxn modelId="{76AFFF8B-6F36-4020-A216-4D97D4401AC9}" type="presParOf" srcId="{9719B913-5D40-433F-9365-A03A789C86A4}" destId="{9402A2DD-DDAD-4C9C-BC65-11F3F1F308DA}" srcOrd="0" destOrd="0" presId="urn:microsoft.com/office/officeart/2005/8/layout/hierarchy2"/>
    <dgm:cxn modelId="{D350B000-8A4D-4077-88DE-58C0FE16864F}" type="presParOf" srcId="{D2CAE2A0-B16C-4134-8642-9F5946A6443D}" destId="{EC339F7A-DD2D-4E69-9D79-630397A0DC42}" srcOrd="1" destOrd="0" presId="urn:microsoft.com/office/officeart/2005/8/layout/hierarchy2"/>
    <dgm:cxn modelId="{7AD0BAE7-43DA-48C5-B607-3B03FD4AEF5B}" type="presParOf" srcId="{EC339F7A-DD2D-4E69-9D79-630397A0DC42}" destId="{B496382E-6146-47FD-BFCE-B5282D1A492C}" srcOrd="0" destOrd="0" presId="urn:microsoft.com/office/officeart/2005/8/layout/hierarchy2"/>
    <dgm:cxn modelId="{8690C34B-C4D9-430E-A1CC-A18EB6D9B68B}" type="presParOf" srcId="{EC339F7A-DD2D-4E69-9D79-630397A0DC42}" destId="{AFE39116-0344-4937-9F4F-9E9FFAEA0730}" srcOrd="1" destOrd="0" presId="urn:microsoft.com/office/officeart/2005/8/layout/hierarchy2"/>
    <dgm:cxn modelId="{02C053C3-380C-4123-B1CA-E6BDF2096683}" type="presParOf" srcId="{AFE39116-0344-4937-9F4F-9E9FFAEA0730}" destId="{B466AFB7-3495-4EC4-A481-A5FB7CB74678}" srcOrd="0" destOrd="0" presId="urn:microsoft.com/office/officeart/2005/8/layout/hierarchy2"/>
    <dgm:cxn modelId="{67F3C59B-D18C-4DB3-A2AE-3D3336601B0A}" type="presParOf" srcId="{B466AFB7-3495-4EC4-A481-A5FB7CB74678}" destId="{AAD0E83D-0A66-43D0-AB80-BF6ABCE40A36}" srcOrd="0" destOrd="0" presId="urn:microsoft.com/office/officeart/2005/8/layout/hierarchy2"/>
    <dgm:cxn modelId="{B0AF2FD1-9468-45AC-99CE-E07F7E5964E1}" type="presParOf" srcId="{AFE39116-0344-4937-9F4F-9E9FFAEA0730}" destId="{D848C9EF-01CF-43FC-9EAD-CFFD91C0F83D}" srcOrd="1" destOrd="0" presId="urn:microsoft.com/office/officeart/2005/8/layout/hierarchy2"/>
    <dgm:cxn modelId="{5368A326-365C-4AA8-8601-2D207CC3E0FF}" type="presParOf" srcId="{D848C9EF-01CF-43FC-9EAD-CFFD91C0F83D}" destId="{E34B4721-F7F1-4991-B3A6-B268422B4E78}" srcOrd="0" destOrd="0" presId="urn:microsoft.com/office/officeart/2005/8/layout/hierarchy2"/>
    <dgm:cxn modelId="{189247AF-F499-436B-8F36-40AA9A80AA4A}" type="presParOf" srcId="{D848C9EF-01CF-43FC-9EAD-CFFD91C0F83D}" destId="{54FB5F8E-16E9-454C-9985-7C578DB260BA}" srcOrd="1" destOrd="0" presId="urn:microsoft.com/office/officeart/2005/8/layout/hierarchy2"/>
    <dgm:cxn modelId="{D4699DE4-C004-478A-AC17-9B5AB3958A79}" type="presParOf" srcId="{AFE39116-0344-4937-9F4F-9E9FFAEA0730}" destId="{05832B49-EA4C-422B-8E6D-E2BF905BD931}" srcOrd="2" destOrd="0" presId="urn:microsoft.com/office/officeart/2005/8/layout/hierarchy2"/>
    <dgm:cxn modelId="{BF94B472-1C07-4981-B879-97B7432BA142}" type="presParOf" srcId="{05832B49-EA4C-422B-8E6D-E2BF905BD931}" destId="{8A363922-5082-42BF-8BD0-C3AB965A355D}" srcOrd="0" destOrd="0" presId="urn:microsoft.com/office/officeart/2005/8/layout/hierarchy2"/>
    <dgm:cxn modelId="{AAE6C95E-AD85-4DD5-ACB9-6359F33F7CF9}" type="presParOf" srcId="{AFE39116-0344-4937-9F4F-9E9FFAEA0730}" destId="{3F98D563-BF84-4CD6-93C3-322B5DB03F04}" srcOrd="3" destOrd="0" presId="urn:microsoft.com/office/officeart/2005/8/layout/hierarchy2"/>
    <dgm:cxn modelId="{C87F4BC3-DA09-4261-9FEC-DE453FC7A033}" type="presParOf" srcId="{3F98D563-BF84-4CD6-93C3-322B5DB03F04}" destId="{63751456-F8A5-4C26-9398-3FF63B7477B5}" srcOrd="0" destOrd="0" presId="urn:microsoft.com/office/officeart/2005/8/layout/hierarchy2"/>
    <dgm:cxn modelId="{7D2116AA-1094-41EB-B71D-B735616292B7}" type="presParOf" srcId="{3F98D563-BF84-4CD6-93C3-322B5DB03F04}" destId="{43C543AC-2730-4A68-8E17-7FAD2C2767C6}" srcOrd="1" destOrd="0" presId="urn:microsoft.com/office/officeart/2005/8/layout/hierarchy2"/>
    <dgm:cxn modelId="{D70683EA-A4DB-49C3-8C71-D6394A4A7CE2}" type="presParOf" srcId="{AFE39116-0344-4937-9F4F-9E9FFAEA0730}" destId="{32C0D7FC-3DCA-46FF-99E4-464067307CCD}" srcOrd="4" destOrd="0" presId="urn:microsoft.com/office/officeart/2005/8/layout/hierarchy2"/>
    <dgm:cxn modelId="{8B5D4731-98F3-4F82-B603-1BC4EFDD260B}" type="presParOf" srcId="{32C0D7FC-3DCA-46FF-99E4-464067307CCD}" destId="{45CD631A-44F9-4647-893E-10E3D68D274C}" srcOrd="0" destOrd="0" presId="urn:microsoft.com/office/officeart/2005/8/layout/hierarchy2"/>
    <dgm:cxn modelId="{FD0BAF84-6B33-472C-A379-54D4189ED2B5}" type="presParOf" srcId="{AFE39116-0344-4937-9F4F-9E9FFAEA0730}" destId="{1C0F72F2-A8CB-4603-AB77-0E7E73AB1673}" srcOrd="5" destOrd="0" presId="urn:microsoft.com/office/officeart/2005/8/layout/hierarchy2"/>
    <dgm:cxn modelId="{D7A1198A-1F43-4CCC-9DA7-E9590973EF87}" type="presParOf" srcId="{1C0F72F2-A8CB-4603-AB77-0E7E73AB1673}" destId="{EA8A61A0-857B-4C86-839B-025FCC7DFF63}" srcOrd="0" destOrd="0" presId="urn:microsoft.com/office/officeart/2005/8/layout/hierarchy2"/>
    <dgm:cxn modelId="{38951262-269D-4547-BB66-153306C8945A}" type="presParOf" srcId="{1C0F72F2-A8CB-4603-AB77-0E7E73AB1673}" destId="{A2827604-6DDA-407C-BE23-182797D4F120}" srcOrd="1" destOrd="0" presId="urn:microsoft.com/office/officeart/2005/8/layout/hierarchy2"/>
    <dgm:cxn modelId="{B47412B7-EDC1-40AA-A00C-87C6A111B30C}" type="presParOf" srcId="{AFE39116-0344-4937-9F4F-9E9FFAEA0730}" destId="{5712C9C5-270D-4CEE-9BB9-3C6C5E80C99F}" srcOrd="6" destOrd="0" presId="urn:microsoft.com/office/officeart/2005/8/layout/hierarchy2"/>
    <dgm:cxn modelId="{BBB97310-9593-49B6-B497-AE151B521C6A}" type="presParOf" srcId="{5712C9C5-270D-4CEE-9BB9-3C6C5E80C99F}" destId="{BE068B8C-A521-4457-93D7-0316E9382DF0}" srcOrd="0" destOrd="0" presId="urn:microsoft.com/office/officeart/2005/8/layout/hierarchy2"/>
    <dgm:cxn modelId="{A7FB0995-0BB7-41AA-BC90-F4D62C6D710F}" type="presParOf" srcId="{AFE39116-0344-4937-9F4F-9E9FFAEA0730}" destId="{762C6F0B-53E7-49C2-A550-E0762437F8E6}" srcOrd="7" destOrd="0" presId="urn:microsoft.com/office/officeart/2005/8/layout/hierarchy2"/>
    <dgm:cxn modelId="{FED7B0AA-6807-4460-A276-66B59D071862}" type="presParOf" srcId="{762C6F0B-53E7-49C2-A550-E0762437F8E6}" destId="{FF6E8E3B-0C70-4F8D-B04C-2336EE7B4487}" srcOrd="0" destOrd="0" presId="urn:microsoft.com/office/officeart/2005/8/layout/hierarchy2"/>
    <dgm:cxn modelId="{4E42DD55-C698-4BEF-93FA-7829170960B7}" type="presParOf" srcId="{762C6F0B-53E7-49C2-A550-E0762437F8E6}" destId="{D96F77D3-FF4B-4152-90DA-7BD400FFF5C5}" srcOrd="1" destOrd="0" presId="urn:microsoft.com/office/officeart/2005/8/layout/hierarchy2"/>
    <dgm:cxn modelId="{DF5210A4-A8B2-4AF6-B556-F5A67B03FE3C}" type="presParOf" srcId="{AFE39116-0344-4937-9F4F-9E9FFAEA0730}" destId="{2804D749-38C6-49D8-ABE3-45935C7FB889}" srcOrd="8" destOrd="0" presId="urn:microsoft.com/office/officeart/2005/8/layout/hierarchy2"/>
    <dgm:cxn modelId="{C2A364F8-FFF8-40C5-AE3A-FECC34BEFE71}" type="presParOf" srcId="{2804D749-38C6-49D8-ABE3-45935C7FB889}" destId="{DB26688A-1FB8-4D8C-9A02-09C8A8236604}" srcOrd="0" destOrd="0" presId="urn:microsoft.com/office/officeart/2005/8/layout/hierarchy2"/>
    <dgm:cxn modelId="{D150B5CB-90A5-4D73-8746-FF818A05BFF1}" type="presParOf" srcId="{AFE39116-0344-4937-9F4F-9E9FFAEA0730}" destId="{1F2A0F8F-DF9C-463C-88D6-5437EC0FAA41}" srcOrd="9" destOrd="0" presId="urn:microsoft.com/office/officeart/2005/8/layout/hierarchy2"/>
    <dgm:cxn modelId="{533BB49B-F77E-4B8F-AEF1-548FD3426409}" type="presParOf" srcId="{1F2A0F8F-DF9C-463C-88D6-5437EC0FAA41}" destId="{88254AC2-B89D-4C8D-A819-1779FA0DB4E3}" srcOrd="0" destOrd="0" presId="urn:microsoft.com/office/officeart/2005/8/layout/hierarchy2"/>
    <dgm:cxn modelId="{A178890D-DA86-4D5F-9B8A-BB874E095B7D}" type="presParOf" srcId="{1F2A0F8F-DF9C-463C-88D6-5437EC0FAA41}" destId="{76BB2481-7856-45D4-A6CF-4E18226BE6B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61B5B-B921-40E0-B26D-BAEA7D116B64}">
      <dsp:nvSpPr>
        <dsp:cNvPr id="0" name=""/>
        <dsp:cNvSpPr/>
      </dsp:nvSpPr>
      <dsp:spPr>
        <a:xfrm>
          <a:off x="4640" y="1597068"/>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Full Commission</a:t>
          </a:r>
        </a:p>
      </dsp:txBody>
      <dsp:txXfrm>
        <a:off x="29293" y="1621721"/>
        <a:ext cx="1634101" cy="792397"/>
      </dsp:txXfrm>
    </dsp:sp>
    <dsp:sp modelId="{FF064C14-7B47-45EF-8A90-0AE60F1B317E}">
      <dsp:nvSpPr>
        <dsp:cNvPr id="0" name=""/>
        <dsp:cNvSpPr/>
      </dsp:nvSpPr>
      <dsp:spPr>
        <a:xfrm rot="19457599">
          <a:off x="1610105" y="1760791"/>
          <a:ext cx="829248" cy="30278"/>
        </a:xfrm>
        <a:custGeom>
          <a:avLst/>
          <a:gdLst/>
          <a:ahLst/>
          <a:cxnLst/>
          <a:rect l="0" t="0" r="0" b="0"/>
          <a:pathLst>
            <a:path>
              <a:moveTo>
                <a:pt x="0" y="15139"/>
              </a:moveTo>
              <a:lnTo>
                <a:pt x="829248"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03998" y="1755199"/>
        <a:ext cx="41462" cy="41462"/>
      </dsp:txXfrm>
    </dsp:sp>
    <dsp:sp modelId="{6576418E-F015-40BF-8E99-16C37F43E1D0}">
      <dsp:nvSpPr>
        <dsp:cNvPr id="0" name=""/>
        <dsp:cNvSpPr/>
      </dsp:nvSpPr>
      <dsp:spPr>
        <a:xfrm>
          <a:off x="2361411" y="1113088"/>
          <a:ext cx="1683407" cy="841703"/>
        </a:xfrm>
        <a:prstGeom prst="roundRect">
          <a:avLst>
            <a:gd name="adj" fmla="val 10000"/>
          </a:avLst>
        </a:prstGeom>
        <a:solidFill>
          <a:srgbClr val="FF671B"/>
        </a:solidFill>
        <a:ln w="15875" cap="flat" cmpd="sng" algn="ctr">
          <a:solidFill>
            <a:srgbClr val="FF671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National Office</a:t>
          </a:r>
        </a:p>
      </dsp:txBody>
      <dsp:txXfrm>
        <a:off x="2386064" y="1137741"/>
        <a:ext cx="1634101" cy="792397"/>
      </dsp:txXfrm>
    </dsp:sp>
    <dsp:sp modelId="{519E0B19-4D8A-46E7-8F85-CAD2C5BD217E}">
      <dsp:nvSpPr>
        <dsp:cNvPr id="0" name=""/>
        <dsp:cNvSpPr/>
      </dsp:nvSpPr>
      <dsp:spPr>
        <a:xfrm rot="2142401">
          <a:off x="1610105" y="2244771"/>
          <a:ext cx="829248" cy="30278"/>
        </a:xfrm>
        <a:custGeom>
          <a:avLst/>
          <a:gdLst/>
          <a:ahLst/>
          <a:cxnLst/>
          <a:rect l="0" t="0" r="0" b="0"/>
          <a:pathLst>
            <a:path>
              <a:moveTo>
                <a:pt x="0" y="15139"/>
              </a:moveTo>
              <a:lnTo>
                <a:pt x="829248"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03998" y="2239178"/>
        <a:ext cx="41462" cy="41462"/>
      </dsp:txXfrm>
    </dsp:sp>
    <dsp:sp modelId="{14BDFFDF-9F2E-4F9F-9AE4-3B339337F1CC}">
      <dsp:nvSpPr>
        <dsp:cNvPr id="0" name=""/>
        <dsp:cNvSpPr/>
      </dsp:nvSpPr>
      <dsp:spPr>
        <a:xfrm>
          <a:off x="2361411" y="2081048"/>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Executive Committee</a:t>
          </a:r>
        </a:p>
      </dsp:txBody>
      <dsp:txXfrm>
        <a:off x="2386064" y="2105701"/>
        <a:ext cx="1634101" cy="792397"/>
      </dsp:txXfrm>
    </dsp:sp>
    <dsp:sp modelId="{9719B913-5D40-433F-9365-A03A789C86A4}">
      <dsp:nvSpPr>
        <dsp:cNvPr id="0" name=""/>
        <dsp:cNvSpPr/>
      </dsp:nvSpPr>
      <dsp:spPr>
        <a:xfrm>
          <a:off x="4044818" y="2486760"/>
          <a:ext cx="673362" cy="30278"/>
        </a:xfrm>
        <a:custGeom>
          <a:avLst/>
          <a:gdLst/>
          <a:ahLst/>
          <a:cxnLst/>
          <a:rect l="0" t="0" r="0" b="0"/>
          <a:pathLst>
            <a:path>
              <a:moveTo>
                <a:pt x="0" y="15139"/>
              </a:moveTo>
              <a:lnTo>
                <a:pt x="673362"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64665" y="2485065"/>
        <a:ext cx="33668" cy="33668"/>
      </dsp:txXfrm>
    </dsp:sp>
    <dsp:sp modelId="{B496382E-6146-47FD-BFCE-B5282D1A492C}">
      <dsp:nvSpPr>
        <dsp:cNvPr id="0" name=""/>
        <dsp:cNvSpPr/>
      </dsp:nvSpPr>
      <dsp:spPr>
        <a:xfrm>
          <a:off x="4718181" y="2081048"/>
          <a:ext cx="1683407" cy="841703"/>
        </a:xfrm>
        <a:prstGeom prst="roundRect">
          <a:avLst>
            <a:gd name="adj" fmla="val 10000"/>
          </a:avLst>
        </a:prstGeom>
        <a:solidFill>
          <a:srgbClr val="FF671B"/>
        </a:solidFill>
        <a:ln w="15875" cap="flat" cmpd="sng" algn="ctr">
          <a:solidFill>
            <a:srgbClr val="FF671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Standing Committees</a:t>
          </a:r>
        </a:p>
      </dsp:txBody>
      <dsp:txXfrm>
        <a:off x="4742834" y="2105701"/>
        <a:ext cx="1634101" cy="792397"/>
      </dsp:txXfrm>
    </dsp:sp>
    <dsp:sp modelId="{B466AFB7-3495-4EC4-A481-A5FB7CB74678}">
      <dsp:nvSpPr>
        <dsp:cNvPr id="0" name=""/>
        <dsp:cNvSpPr/>
      </dsp:nvSpPr>
      <dsp:spPr>
        <a:xfrm rot="17350740">
          <a:off x="5713429" y="1518801"/>
          <a:ext cx="2049682" cy="30278"/>
        </a:xfrm>
        <a:custGeom>
          <a:avLst/>
          <a:gdLst/>
          <a:ahLst/>
          <a:cxnLst/>
          <a:rect l="0" t="0" r="0" b="0"/>
          <a:pathLst>
            <a:path>
              <a:moveTo>
                <a:pt x="0" y="15139"/>
              </a:moveTo>
              <a:lnTo>
                <a:pt x="2049682"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687028" y="1482698"/>
        <a:ext cx="102484" cy="102484"/>
      </dsp:txXfrm>
    </dsp:sp>
    <dsp:sp modelId="{E34B4721-F7F1-4991-B3A6-B268422B4E78}">
      <dsp:nvSpPr>
        <dsp:cNvPr id="0" name=""/>
        <dsp:cNvSpPr/>
      </dsp:nvSpPr>
      <dsp:spPr>
        <a:xfrm>
          <a:off x="7074951" y="145129"/>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Communications &amp; Outreach</a:t>
          </a:r>
        </a:p>
      </dsp:txBody>
      <dsp:txXfrm>
        <a:off x="7099604" y="169782"/>
        <a:ext cx="1634101" cy="792397"/>
      </dsp:txXfrm>
    </dsp:sp>
    <dsp:sp modelId="{05832B49-EA4C-422B-8E6D-E2BF905BD931}">
      <dsp:nvSpPr>
        <dsp:cNvPr id="0" name=""/>
        <dsp:cNvSpPr/>
      </dsp:nvSpPr>
      <dsp:spPr>
        <a:xfrm rot="18289469">
          <a:off x="6148702" y="2002781"/>
          <a:ext cx="1179136" cy="30278"/>
        </a:xfrm>
        <a:custGeom>
          <a:avLst/>
          <a:gdLst/>
          <a:ahLst/>
          <a:cxnLst/>
          <a:rect l="0" t="0" r="0" b="0"/>
          <a:pathLst>
            <a:path>
              <a:moveTo>
                <a:pt x="0" y="15139"/>
              </a:moveTo>
              <a:lnTo>
                <a:pt x="1179136"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08791" y="1988441"/>
        <a:ext cx="58956" cy="58956"/>
      </dsp:txXfrm>
    </dsp:sp>
    <dsp:sp modelId="{63751456-F8A5-4C26-9398-3FF63B7477B5}">
      <dsp:nvSpPr>
        <dsp:cNvPr id="0" name=""/>
        <dsp:cNvSpPr/>
      </dsp:nvSpPr>
      <dsp:spPr>
        <a:xfrm>
          <a:off x="7074951" y="1113088"/>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Compliance</a:t>
          </a:r>
        </a:p>
      </dsp:txBody>
      <dsp:txXfrm>
        <a:off x="7099604" y="1137741"/>
        <a:ext cx="1634101" cy="792397"/>
      </dsp:txXfrm>
    </dsp:sp>
    <dsp:sp modelId="{32C0D7FC-3DCA-46FF-99E4-464067307CCD}">
      <dsp:nvSpPr>
        <dsp:cNvPr id="0" name=""/>
        <dsp:cNvSpPr/>
      </dsp:nvSpPr>
      <dsp:spPr>
        <a:xfrm>
          <a:off x="6401588" y="2486760"/>
          <a:ext cx="673362" cy="30278"/>
        </a:xfrm>
        <a:custGeom>
          <a:avLst/>
          <a:gdLst/>
          <a:ahLst/>
          <a:cxnLst/>
          <a:rect l="0" t="0" r="0" b="0"/>
          <a:pathLst>
            <a:path>
              <a:moveTo>
                <a:pt x="0" y="15139"/>
              </a:moveTo>
              <a:lnTo>
                <a:pt x="673362"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21436" y="2485065"/>
        <a:ext cx="33668" cy="33668"/>
      </dsp:txXfrm>
    </dsp:sp>
    <dsp:sp modelId="{EA8A61A0-857B-4C86-839B-025FCC7DFF63}">
      <dsp:nvSpPr>
        <dsp:cNvPr id="0" name=""/>
        <dsp:cNvSpPr/>
      </dsp:nvSpPr>
      <dsp:spPr>
        <a:xfrm>
          <a:off x="7074951" y="2081048"/>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Finance</a:t>
          </a:r>
        </a:p>
      </dsp:txBody>
      <dsp:txXfrm>
        <a:off x="7099604" y="2105701"/>
        <a:ext cx="1634101" cy="792397"/>
      </dsp:txXfrm>
    </dsp:sp>
    <dsp:sp modelId="{5712C9C5-270D-4CEE-9BB9-3C6C5E80C99F}">
      <dsp:nvSpPr>
        <dsp:cNvPr id="0" name=""/>
        <dsp:cNvSpPr/>
      </dsp:nvSpPr>
      <dsp:spPr>
        <a:xfrm rot="3310531">
          <a:off x="6148702" y="2970740"/>
          <a:ext cx="1179136" cy="30278"/>
        </a:xfrm>
        <a:custGeom>
          <a:avLst/>
          <a:gdLst/>
          <a:ahLst/>
          <a:cxnLst/>
          <a:rect l="0" t="0" r="0" b="0"/>
          <a:pathLst>
            <a:path>
              <a:moveTo>
                <a:pt x="0" y="15139"/>
              </a:moveTo>
              <a:lnTo>
                <a:pt x="1179136"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08791" y="2956401"/>
        <a:ext cx="58956" cy="58956"/>
      </dsp:txXfrm>
    </dsp:sp>
    <dsp:sp modelId="{FF6E8E3B-0C70-4F8D-B04C-2336EE7B4487}">
      <dsp:nvSpPr>
        <dsp:cNvPr id="0" name=""/>
        <dsp:cNvSpPr/>
      </dsp:nvSpPr>
      <dsp:spPr>
        <a:xfrm>
          <a:off x="7074951" y="3049007"/>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Rules</a:t>
          </a:r>
        </a:p>
      </dsp:txBody>
      <dsp:txXfrm>
        <a:off x="7099604" y="3073660"/>
        <a:ext cx="1634101" cy="792397"/>
      </dsp:txXfrm>
    </dsp:sp>
    <dsp:sp modelId="{2804D749-38C6-49D8-ABE3-45935C7FB889}">
      <dsp:nvSpPr>
        <dsp:cNvPr id="0" name=""/>
        <dsp:cNvSpPr/>
      </dsp:nvSpPr>
      <dsp:spPr>
        <a:xfrm rot="4249260">
          <a:off x="5713429" y="3454720"/>
          <a:ext cx="2049682" cy="30278"/>
        </a:xfrm>
        <a:custGeom>
          <a:avLst/>
          <a:gdLst/>
          <a:ahLst/>
          <a:cxnLst/>
          <a:rect l="0" t="0" r="0" b="0"/>
          <a:pathLst>
            <a:path>
              <a:moveTo>
                <a:pt x="0" y="15139"/>
              </a:moveTo>
              <a:lnTo>
                <a:pt x="2049682" y="15139"/>
              </a:lnTo>
            </a:path>
          </a:pathLst>
        </a:custGeom>
        <a:noFill/>
        <a:ln w="12700" cap="flat" cmpd="sng" algn="ctr">
          <a:solidFill>
            <a:schemeClr val="dk1"/>
          </a:solidFill>
          <a:prstDash val="solid"/>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687028" y="3418617"/>
        <a:ext cx="102484" cy="102484"/>
      </dsp:txXfrm>
    </dsp:sp>
    <dsp:sp modelId="{88254AC2-B89D-4C8D-A819-1779FA0DB4E3}">
      <dsp:nvSpPr>
        <dsp:cNvPr id="0" name=""/>
        <dsp:cNvSpPr/>
      </dsp:nvSpPr>
      <dsp:spPr>
        <a:xfrm>
          <a:off x="7074951" y="4016966"/>
          <a:ext cx="1683407" cy="841703"/>
        </a:xfrm>
        <a:prstGeom prst="roundRect">
          <a:avLst>
            <a:gd name="adj" fmla="val 10000"/>
          </a:avLst>
        </a:prstGeom>
        <a:solidFill>
          <a:srgbClr val="008996"/>
        </a:solidFill>
        <a:ln w="15875" cap="flat" cmpd="sng" algn="ctr">
          <a:solidFill>
            <a:srgbClr val="00899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Training</a:t>
          </a:r>
        </a:p>
      </dsp:txBody>
      <dsp:txXfrm>
        <a:off x="7099604" y="4041619"/>
        <a:ext cx="1634101" cy="7923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BC3672-935B-4770-88FE-7032848E2B2C}" type="datetimeFigureOut">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F6C3BA-166F-47F4-B221-65F3EDBF67B4}" type="slidenum">
              <a:rPr lang="en-US" smtClean="0"/>
              <a:t>‹#›</a:t>
            </a:fld>
            <a:endParaRPr lang="en-US"/>
          </a:p>
        </p:txBody>
      </p:sp>
    </p:spTree>
    <p:extLst>
      <p:ext uri="{BB962C8B-B14F-4D97-AF65-F5344CB8AC3E}">
        <p14:creationId xmlns:p14="http://schemas.microsoft.com/office/powerpoint/2010/main" val="281821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321FEC-EB83-433E-AA68-652025F7417D}" type="datetimeFigureOut">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4D1A6F-3DEF-463C-B8D4-95A7E6ABC6DE}" type="slidenum">
              <a:rPr lang="en-US" smtClean="0"/>
              <a:t>‹#›</a:t>
            </a:fld>
            <a:endParaRPr lang="en-US"/>
          </a:p>
        </p:txBody>
      </p:sp>
    </p:spTree>
    <p:extLst>
      <p:ext uri="{BB962C8B-B14F-4D97-AF65-F5344CB8AC3E}">
        <p14:creationId xmlns:p14="http://schemas.microsoft.com/office/powerpoint/2010/main" val="12794816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a:t>
            </a:fld>
            <a:endParaRPr lang="en-US"/>
          </a:p>
        </p:txBody>
      </p:sp>
    </p:spTree>
    <p:extLst>
      <p:ext uri="{BB962C8B-B14F-4D97-AF65-F5344CB8AC3E}">
        <p14:creationId xmlns:p14="http://schemas.microsoft.com/office/powerpoint/2010/main" val="1217488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Commissioner will work with several stakeholders to resolve issues for military-connected children.</a:t>
            </a:r>
          </a:p>
          <a:p>
            <a:pPr marL="171450" indent="-171450">
              <a:buFontTx/>
              <a:buChar char="-"/>
            </a:pPr>
            <a:r>
              <a:rPr lang="en-US" dirty="0"/>
              <a:t>School Liaison Officers</a:t>
            </a:r>
          </a:p>
          <a:p>
            <a:pPr marL="171450" indent="-171450">
              <a:buFontTx/>
              <a:buChar char="-"/>
            </a:pPr>
            <a:r>
              <a:rPr lang="en-US" dirty="0"/>
              <a:t>Superintendents</a:t>
            </a:r>
          </a:p>
          <a:p>
            <a:pPr marL="171450" indent="-171450">
              <a:buFontTx/>
              <a:buChar char="-"/>
            </a:pPr>
            <a:r>
              <a:rPr lang="en-US" dirty="0"/>
              <a:t>Departments of Education</a:t>
            </a:r>
          </a:p>
          <a:p>
            <a:pPr marL="171450" indent="-171450">
              <a:buFontTx/>
              <a:buChar char="-"/>
            </a:pPr>
            <a:r>
              <a:rPr lang="en-US" dirty="0"/>
              <a:t>Athletic Associations</a:t>
            </a:r>
          </a:p>
          <a:p>
            <a:pPr marL="171450" indent="-171450">
              <a:buFontTx/>
              <a:buChar char="-"/>
            </a:pPr>
            <a:r>
              <a:rPr lang="en-US" dirty="0"/>
              <a:t>MIC3 Commissioner</a:t>
            </a:r>
          </a:p>
          <a:p>
            <a:pPr marL="171450" indent="-171450">
              <a:buFontTx/>
              <a:buChar char="-"/>
            </a:pPr>
            <a:r>
              <a:rPr lang="en-US" dirty="0"/>
              <a:t>MIC3 National Office</a:t>
            </a:r>
          </a:p>
          <a:p>
            <a:pPr marL="0" indent="0">
              <a:buFontTx/>
              <a:buNone/>
            </a:pPr>
            <a:endParaRPr lang="en-US" dirty="0"/>
          </a:p>
          <a:p>
            <a:pPr marL="0" indent="0">
              <a:buFontTx/>
              <a:buNone/>
            </a:pPr>
            <a:r>
              <a:rPr lang="en-US" dirty="0"/>
              <a:t>This slide demonstrates the ideal flow of an inquiry and how Compact issues are resolved.</a:t>
            </a:r>
          </a:p>
          <a:p>
            <a:pPr marL="171450" indent="-171450">
              <a:buFontTx/>
              <a:buChar char="-"/>
            </a:pPr>
            <a:r>
              <a:rPr lang="en-US" dirty="0"/>
              <a:t>Commissioners receive cases from a variety of sources.  Some examples or who might contact a Commissioner with a case are SLOs, School administrators, or parents.  </a:t>
            </a:r>
          </a:p>
          <a:p>
            <a:pPr marL="171450" indent="-171450">
              <a:buFontTx/>
              <a:buChar char="-"/>
            </a:pPr>
            <a:r>
              <a:rPr lang="en-US" dirty="0"/>
              <a:t>The Commissioner is the state appointed authority on the Compact.  It is their duty to provide support and provide communication between the parties involved to resolve the issue</a:t>
            </a:r>
            <a:r>
              <a:rPr lang="en-US"/>
              <a:t>. </a:t>
            </a:r>
          </a:p>
          <a:p>
            <a:pPr marL="171450" indent="-171450">
              <a:buFontTx/>
              <a:buChar char="-"/>
            </a:pPr>
            <a:r>
              <a:rPr lang="en-US"/>
              <a:t>Commissioners </a:t>
            </a:r>
            <a:r>
              <a:rPr lang="en-US" dirty="0"/>
              <a:t>may reach out to the National Office for support, clarification, and to request legal advisories.</a:t>
            </a:r>
          </a:p>
          <a:p>
            <a:pPr marL="171450" indent="-171450">
              <a:buFontTx/>
              <a:buChar char="-"/>
            </a:pPr>
            <a:r>
              <a:rPr lang="en-US" dirty="0"/>
              <a:t>Commissioners will resolve issues using their state’s statute, the Compact rules or the Compact bylaws.</a:t>
            </a:r>
          </a:p>
          <a:p>
            <a:pPr marL="171450" indent="-171450">
              <a:buFontTx/>
              <a:buChar char="-"/>
            </a:pPr>
            <a:r>
              <a:rPr lang="en-US" dirty="0"/>
              <a:t>While Commissioners are not obligated to assist in cases that are non-Compact related we do encourage the Commissioner to direct the individuals to the appropriate resource.  Many Commissioners help families resolve non-Compact related issues.</a:t>
            </a:r>
          </a:p>
          <a:p>
            <a:pPr marL="171450" indent="-171450">
              <a:buFontTx/>
              <a:buChar char="-"/>
            </a:pPr>
            <a:endParaRPr lang="en-US" dirty="0"/>
          </a:p>
          <a:p>
            <a:pPr marL="0" indent="0">
              <a:buFontTx/>
              <a:buNone/>
            </a:pPr>
            <a:r>
              <a:rPr lang="en-US" dirty="0"/>
              <a:t>Following are a few case studies for review and discussion.</a:t>
            </a:r>
          </a:p>
          <a:p>
            <a:pPr marL="0" indent="0">
              <a:buFontTx/>
              <a:buNone/>
            </a:pPr>
            <a:endParaRPr lang="en-US" dirty="0"/>
          </a:p>
          <a:p>
            <a:pPr marL="0" indent="0">
              <a:buFontTx/>
              <a:buNone/>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13</a:t>
            </a:fld>
            <a:endParaRPr lang="en-US"/>
          </a:p>
        </p:txBody>
      </p:sp>
    </p:spTree>
    <p:extLst>
      <p:ext uri="{BB962C8B-B14F-4D97-AF65-F5344CB8AC3E}">
        <p14:creationId xmlns:p14="http://schemas.microsoft.com/office/powerpoint/2010/main" val="1739703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The rule usually applies when the military member leaves the child behind with a custodial care-giver that resides in a different district, so the child may continue to attend the same school and not disrupt the schooling.  With the understanding that when the active duty parent returns from deployment, the child would continue residing with the parent and attending the same school.  </a:t>
            </a:r>
          </a:p>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15</a:t>
            </a:fld>
            <a:endParaRPr lang="en-US"/>
          </a:p>
        </p:txBody>
      </p:sp>
    </p:spTree>
    <p:extLst>
      <p:ext uri="{BB962C8B-B14F-4D97-AF65-F5344CB8AC3E}">
        <p14:creationId xmlns:p14="http://schemas.microsoft.com/office/powerpoint/2010/main" val="17341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Commissioners can gain knowledge that will help them assist military families in various ways.</a:t>
            </a:r>
          </a:p>
          <a:p>
            <a:pPr marL="171450" indent="-171450">
              <a:buFontTx/>
              <a:buChar char="-"/>
            </a:pPr>
            <a:r>
              <a:rPr lang="en-US" dirty="0"/>
              <a:t>Knowledge </a:t>
            </a:r>
          </a:p>
          <a:p>
            <a:pPr marL="628650" lvl="1" indent="-171450">
              <a:buFontTx/>
              <a:buChar char="-"/>
            </a:pPr>
            <a:r>
              <a:rPr lang="en-US" dirty="0"/>
              <a:t>Be familiar with your state compact statute. </a:t>
            </a:r>
          </a:p>
          <a:p>
            <a:pPr marL="1143000" lvl="2" indent="-228600">
              <a:buFont typeface="+mj-lt"/>
              <a:buAutoNum type="arabicPeriod"/>
            </a:pPr>
            <a:r>
              <a:rPr lang="en-US" dirty="0"/>
              <a:t>Some statutes have additional language and requirements.</a:t>
            </a:r>
          </a:p>
          <a:p>
            <a:pPr marL="628650" lvl="1" indent="-171450">
              <a:buFontTx/>
              <a:buChar char="-"/>
            </a:pPr>
            <a:r>
              <a:rPr lang="en-US" dirty="0"/>
              <a:t>Establish and/or develop state council meetings.</a:t>
            </a:r>
          </a:p>
          <a:p>
            <a:pPr marL="1143000" lvl="2" indent="-228600">
              <a:buFont typeface="+mj-lt"/>
              <a:buAutoNum type="arabicPeriod"/>
            </a:pPr>
            <a:r>
              <a:rPr lang="en-US" dirty="0"/>
              <a:t>Know the meeting frequency as outlined in the statute. </a:t>
            </a:r>
          </a:p>
          <a:p>
            <a:pPr marL="1143000" lvl="2" indent="-228600">
              <a:buFont typeface="+mj-lt"/>
              <a:buAutoNum type="arabicPeriod"/>
            </a:pPr>
            <a:r>
              <a:rPr lang="en-US" dirty="0"/>
              <a:t>In some cases, the state council is coordinated by another individual or agency.</a:t>
            </a:r>
          </a:p>
          <a:p>
            <a:pPr marL="628650" lvl="1" indent="-171450">
              <a:buFontTx/>
              <a:buChar char="-"/>
            </a:pPr>
            <a:r>
              <a:rPr lang="en-US" dirty="0"/>
              <a:t>Submit an annual report (or brief) to the state legislature or assembly.</a:t>
            </a:r>
          </a:p>
          <a:p>
            <a:pPr marL="1143000" lvl="2" indent="-228600">
              <a:buFont typeface="+mj-lt"/>
              <a:buAutoNum type="arabicPeriod"/>
            </a:pPr>
            <a:r>
              <a:rPr lang="en-US" dirty="0"/>
              <a:t>Required by some state statutes.</a:t>
            </a:r>
          </a:p>
          <a:p>
            <a:pPr marL="628650" lvl="1" indent="-171450">
              <a:buFontTx/>
              <a:buChar char="-"/>
            </a:pPr>
            <a:r>
              <a:rPr lang="en-US" dirty="0"/>
              <a:t>Attend the Annual Business Meeting.</a:t>
            </a:r>
          </a:p>
          <a:p>
            <a:pPr marL="1143000" lvl="2" indent="-228600">
              <a:buFont typeface="+mj-lt"/>
              <a:buAutoNum type="arabicPeriod"/>
            </a:pPr>
            <a:r>
              <a:rPr lang="en-US" dirty="0"/>
              <a:t>Held in October, rotating sites among the member states.</a:t>
            </a:r>
          </a:p>
          <a:p>
            <a:pPr marL="1143000" lvl="2" indent="-228600">
              <a:buFont typeface="+mj-lt"/>
              <a:buAutoNum type="arabicPeriod"/>
            </a:pPr>
            <a:r>
              <a:rPr lang="en-US" dirty="0"/>
              <a:t>If the commissioner is unable to attend, the member state may designate a temporary representative or designee.</a:t>
            </a:r>
          </a:p>
          <a:p>
            <a:pPr marL="1143000" lvl="2" indent="-228600">
              <a:buFont typeface="+mj-lt"/>
              <a:buAutoNum type="arabicPeriod"/>
            </a:pPr>
            <a:r>
              <a:rPr lang="en-US" dirty="0"/>
              <a:t>Travel expenses are paid by the Compact.</a:t>
            </a:r>
          </a:p>
          <a:p>
            <a:pPr marL="457200" lvl="1" indent="0">
              <a:buFont typeface="+mj-lt"/>
              <a:buNone/>
            </a:pPr>
            <a:r>
              <a:rPr lang="en-US" dirty="0"/>
              <a:t>-  Participate and attend standing committee meetings.</a:t>
            </a:r>
          </a:p>
          <a:p>
            <a:pPr marL="1143000" lvl="2" indent="-228600">
              <a:buFont typeface="+mj-lt"/>
              <a:buAutoNum type="arabicPeriod"/>
            </a:pPr>
            <a:r>
              <a:rPr lang="en-US" dirty="0"/>
              <a:t>Five Standing Committees: Finance, training, Communication and Outreach, Compliance, and Rules</a:t>
            </a:r>
          </a:p>
          <a:p>
            <a:pPr marL="1143000" lvl="2" indent="-228600">
              <a:buFont typeface="+mj-lt"/>
              <a:buAutoNum type="arabicPeriod"/>
            </a:pPr>
            <a:r>
              <a:rPr lang="en-US" dirty="0"/>
              <a:t>Meet quarterly or more by conference call, as determined by the committee chair.</a:t>
            </a:r>
          </a:p>
          <a:p>
            <a:pPr marL="1143000" lvl="2" indent="-228600">
              <a:buFont typeface="+mj-lt"/>
              <a:buAutoNum type="arabicPeriod"/>
            </a:pPr>
            <a:r>
              <a:rPr lang="en-US" dirty="0"/>
              <a:t>Also meets at the Annual Business Meeting.</a:t>
            </a:r>
          </a:p>
          <a:p>
            <a:pPr marL="628650" lvl="1" indent="-171450">
              <a:buFontTx/>
              <a:buChar char="-"/>
            </a:pPr>
            <a:r>
              <a:rPr lang="en-US" dirty="0"/>
              <a:t>Participate in Tier Group meetings.</a:t>
            </a:r>
          </a:p>
          <a:p>
            <a:pPr marL="1143000" lvl="2" indent="-228600">
              <a:buFont typeface="+mj-lt"/>
              <a:buAutoNum type="arabicPeriod"/>
            </a:pPr>
            <a:r>
              <a:rPr lang="en-US" dirty="0"/>
              <a:t>Member states grouped by military dependent impaction (low to high)</a:t>
            </a:r>
          </a:p>
          <a:p>
            <a:pPr marL="1143000" lvl="2" indent="-228600">
              <a:buFont typeface="+mj-lt"/>
              <a:buAutoNum type="arabicPeriod"/>
            </a:pPr>
            <a:r>
              <a:rPr lang="en-US" dirty="0"/>
              <a:t>Meet at Annual Business Meeting.</a:t>
            </a:r>
          </a:p>
          <a:p>
            <a:pPr marL="171450" lvl="0" indent="-171450">
              <a:buFontTx/>
              <a:buChar char="-"/>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2</a:t>
            </a:fld>
            <a:endParaRPr lang="en-US"/>
          </a:p>
        </p:txBody>
      </p:sp>
    </p:spTree>
    <p:extLst>
      <p:ext uri="{BB962C8B-B14F-4D97-AF65-F5344CB8AC3E}">
        <p14:creationId xmlns:p14="http://schemas.microsoft.com/office/powerpoint/2010/main" val="4185277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Submit Code of Conduct Form</a:t>
            </a:r>
          </a:p>
          <a:p>
            <a:pPr marL="171450" indent="-171450">
              <a:buFontTx/>
              <a:buChar char="-"/>
            </a:pPr>
            <a:r>
              <a:rPr lang="en-US" dirty="0"/>
              <a:t>Due annually.</a:t>
            </a:r>
          </a:p>
          <a:p>
            <a:pPr marL="0" indent="0">
              <a:buFontTx/>
              <a:buNone/>
            </a:pPr>
            <a:r>
              <a:rPr lang="en-US" dirty="0"/>
              <a:t>Report state council meeting dates</a:t>
            </a:r>
          </a:p>
          <a:p>
            <a:pPr marL="171450" indent="-171450">
              <a:buFontTx/>
              <a:buChar char="-"/>
            </a:pPr>
            <a:r>
              <a:rPr lang="en-US" dirty="0"/>
              <a:t>Inform the National Office of all state council meetings. </a:t>
            </a:r>
          </a:p>
          <a:p>
            <a:pPr marL="0" indent="0">
              <a:buFontTx/>
              <a:buNone/>
            </a:pPr>
            <a:r>
              <a:rPr lang="en-US" dirty="0"/>
              <a:t>Submit state compact documentation</a:t>
            </a:r>
          </a:p>
          <a:p>
            <a:pPr marL="171450" indent="-171450">
              <a:buFontTx/>
              <a:buChar char="-"/>
            </a:pPr>
            <a:r>
              <a:rPr lang="en-US" dirty="0"/>
              <a:t>Submissions accepted throughout the year.</a:t>
            </a:r>
          </a:p>
          <a:p>
            <a:pPr marL="171450" indent="-171450">
              <a:buFontTx/>
              <a:buChar char="-"/>
            </a:pPr>
            <a:r>
              <a:rPr lang="en-US" dirty="0"/>
              <a:t>May include: meeting agenda and minutes, rosters, legislative reports, summary of accomplishments activities, or presentations for the previous year.</a:t>
            </a:r>
          </a:p>
          <a:p>
            <a:pPr marL="0" indent="0">
              <a:buFontTx/>
              <a:buNone/>
            </a:pPr>
            <a:r>
              <a:rPr lang="en-US" dirty="0"/>
              <a:t>Ensure MIC3 state compact webpage is current.</a:t>
            </a:r>
          </a:p>
          <a:p>
            <a:pPr marL="171450" indent="-171450">
              <a:buFontTx/>
              <a:buChar char="-"/>
            </a:pPr>
            <a:r>
              <a:rPr lang="en-US" dirty="0"/>
              <a:t>Current contact information.</a:t>
            </a:r>
          </a:p>
          <a:p>
            <a:pPr marL="171450" indent="-171450">
              <a:buFontTx/>
              <a:buChar char="-"/>
            </a:pPr>
            <a:r>
              <a:rPr lang="en-US" dirty="0"/>
              <a:t>Secondary point of contact.</a:t>
            </a:r>
          </a:p>
          <a:p>
            <a:pPr marL="171450" indent="-171450">
              <a:buFontTx/>
              <a:buChar char="-"/>
            </a:pPr>
            <a:r>
              <a:rPr lang="en-US" dirty="0"/>
              <a:t>Changes to State council members.</a:t>
            </a:r>
          </a:p>
          <a:p>
            <a:pPr marL="0" indent="0">
              <a:buFontTx/>
              <a:buNone/>
            </a:pPr>
            <a:r>
              <a:rPr lang="en-US" dirty="0"/>
              <a:t>Respond timely to Commission requests, referrals, etc.</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3</a:t>
            </a:fld>
            <a:endParaRPr lang="en-US"/>
          </a:p>
        </p:txBody>
      </p:sp>
    </p:spTree>
    <p:extLst>
      <p:ext uri="{BB962C8B-B14F-4D97-AF65-F5344CB8AC3E}">
        <p14:creationId xmlns:p14="http://schemas.microsoft.com/office/powerpoint/2010/main" val="117505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 the commission. state appointing authority, and my state council. </a:t>
            </a:r>
          </a:p>
          <a:p>
            <a:pPr marL="171450" indent="-171450">
              <a:buFontTx/>
              <a:buChar char="-"/>
            </a:pPr>
            <a:r>
              <a:rPr lang="en-US" dirty="0"/>
              <a:t>Within 30 days of notice</a:t>
            </a:r>
          </a:p>
          <a:p>
            <a:pPr marL="0" indent="0">
              <a:buFontTx/>
              <a:buNone/>
            </a:pPr>
            <a:r>
              <a:rPr lang="en-US" dirty="0"/>
              <a:t>Assist in the appointment of the new commissioner.</a:t>
            </a:r>
          </a:p>
          <a:p>
            <a:pPr marL="171450" indent="-171450">
              <a:buFontTx/>
              <a:buChar char="-"/>
            </a:pPr>
            <a:r>
              <a:rPr lang="en-US" dirty="0"/>
              <a:t>Where appropriate</a:t>
            </a:r>
          </a:p>
          <a:p>
            <a:pPr marL="0" indent="0">
              <a:buFontTx/>
              <a:buNone/>
            </a:pPr>
            <a:r>
              <a:rPr lang="en-US" dirty="0"/>
              <a:t>Assist in the transition of the new commissioner.</a:t>
            </a:r>
          </a:p>
          <a:p>
            <a:pPr marL="0" indent="0">
              <a:buFontTx/>
              <a:buNone/>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4</a:t>
            </a:fld>
            <a:endParaRPr lang="en-US"/>
          </a:p>
        </p:txBody>
      </p:sp>
    </p:spTree>
    <p:extLst>
      <p:ext uri="{BB962C8B-B14F-4D97-AF65-F5344CB8AC3E}">
        <p14:creationId xmlns:p14="http://schemas.microsoft.com/office/powerpoint/2010/main" val="232749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4D1A6F-3DEF-463C-B8D4-95A7E6ABC6DE}" type="slidenum">
              <a:rPr lang="en-US" smtClean="0"/>
              <a:t>5</a:t>
            </a:fld>
            <a:endParaRPr lang="en-US"/>
          </a:p>
        </p:txBody>
      </p:sp>
    </p:spTree>
    <p:extLst>
      <p:ext uri="{BB962C8B-B14F-4D97-AF65-F5344CB8AC3E}">
        <p14:creationId xmlns:p14="http://schemas.microsoft.com/office/powerpoint/2010/main" val="495048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Compact Rules book for more information regarding mediation and arbitration.</a:t>
            </a:r>
          </a:p>
          <a:p>
            <a:r>
              <a:rPr lang="en-US" dirty="0"/>
              <a:t>These are avenues for conflict resolution should various methods of informal communication fail to resolve the issues(s).</a:t>
            </a:r>
          </a:p>
          <a:p>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6</a:t>
            </a:fld>
            <a:endParaRPr lang="en-US"/>
          </a:p>
        </p:txBody>
      </p:sp>
    </p:spTree>
    <p:extLst>
      <p:ext uri="{BB962C8B-B14F-4D97-AF65-F5344CB8AC3E}">
        <p14:creationId xmlns:p14="http://schemas.microsoft.com/office/powerpoint/2010/main" val="2760767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Commissioners, State DoE, and the Governor appointee  lead the State Council.</a:t>
            </a:r>
          </a:p>
          <a:p>
            <a:pPr marL="228600" indent="-228600">
              <a:buAutoNum type="arabicPeriod"/>
            </a:pPr>
            <a:r>
              <a:rPr lang="en-US" dirty="0"/>
              <a:t>Beware of your specific state laws that might effect implementation of the Compact.</a:t>
            </a:r>
          </a:p>
          <a:p>
            <a:pPr marL="685800" lvl="1" indent="-228600">
              <a:buAutoNum type="arabicPeriod"/>
            </a:pPr>
            <a:r>
              <a:rPr lang="en-US" dirty="0"/>
              <a:t>Posting of meeting notices, agendas, and minutes.</a:t>
            </a:r>
          </a:p>
          <a:p>
            <a:pPr marL="228600" lvl="0" indent="-228600">
              <a:buAutoNum type="arabicPeriod"/>
            </a:pPr>
            <a:r>
              <a:rPr lang="en-US" dirty="0"/>
              <a:t>Members of the State Council may be specified in statute, appointed by Board of Commission, or determined by the state council.</a:t>
            </a:r>
          </a:p>
          <a:p>
            <a:pPr marL="0" lvl="0" indent="0">
              <a:buNone/>
            </a:pPr>
            <a:endParaRPr lang="en-US" dirty="0"/>
          </a:p>
          <a:p>
            <a:pPr marL="0" lvl="0" indent="0">
              <a:buNone/>
            </a:pPr>
            <a:r>
              <a:rPr lang="en-US" dirty="0"/>
              <a:t>Purpose</a:t>
            </a:r>
          </a:p>
          <a:p>
            <a:pPr marL="228600" lvl="0" indent="-228600">
              <a:buAutoNum type="arabicPeriod"/>
            </a:pPr>
            <a:r>
              <a:rPr lang="en-US" dirty="0"/>
              <a:t>Engage stakeholders</a:t>
            </a:r>
          </a:p>
          <a:p>
            <a:pPr marL="228600" lvl="0" indent="-228600">
              <a:buAutoNum type="arabicPeriod"/>
            </a:pPr>
            <a:r>
              <a:rPr lang="en-US" dirty="0"/>
              <a:t>Discuss relevant compact information and concerns</a:t>
            </a:r>
          </a:p>
          <a:p>
            <a:pPr marL="228600" lvl="0" indent="-228600">
              <a:buAutoNum type="arabicPeriod"/>
            </a:pPr>
            <a:r>
              <a:rPr lang="en-US" dirty="0"/>
              <a:t>Discuss cases that were brought to the state or Commissioners have worked on.</a:t>
            </a:r>
          </a:p>
          <a:p>
            <a:pPr marL="228600" lvl="0" indent="-228600">
              <a:buAutoNum type="arabicPeriod"/>
            </a:pPr>
            <a:r>
              <a:rPr lang="en-US" dirty="0"/>
              <a:t>State Councils are a conduit for information and connect stakeholders.</a:t>
            </a:r>
          </a:p>
          <a:p>
            <a:pPr marL="685800" lvl="1" indent="-228600">
              <a:buAutoNum type="arabicPeriod"/>
            </a:pPr>
            <a:r>
              <a:rPr lang="en-US" dirty="0"/>
              <a:t>It helps the Compact find solutions and address concerns.</a:t>
            </a:r>
          </a:p>
          <a:p>
            <a:pPr marL="228600" lvl="0" indent="-228600">
              <a:buAutoNum type="arabicPeriod"/>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7</a:t>
            </a:fld>
            <a:endParaRPr lang="en-US"/>
          </a:p>
        </p:txBody>
      </p:sp>
    </p:spTree>
    <p:extLst>
      <p:ext uri="{BB962C8B-B14F-4D97-AF65-F5344CB8AC3E}">
        <p14:creationId xmlns:p14="http://schemas.microsoft.com/office/powerpoint/2010/main" val="24321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The information contained on the following two slides was taken from the </a:t>
            </a:r>
            <a:r>
              <a:rPr lang="en-US" i="1" dirty="0"/>
              <a:t>Military Representative to State Council of the Military Interstate Children’s Compact Resource Guide</a:t>
            </a:r>
            <a:r>
              <a:rPr lang="en-US" dirty="0"/>
              <a:t>.  </a:t>
            </a:r>
          </a:p>
          <a:p>
            <a:pPr marL="685800" lvl="1" indent="-228600">
              <a:buFont typeface="+mj-lt"/>
              <a:buAutoNum type="alphaLcPeriod"/>
            </a:pPr>
            <a:r>
              <a:rPr lang="en-US" dirty="0"/>
              <a:t>A full copy of the Resource Guide can be found in your docket book.</a:t>
            </a:r>
          </a:p>
          <a:p>
            <a:pPr marL="0" lvl="0" indent="0">
              <a:buFont typeface="+mj-lt"/>
              <a:buNone/>
            </a:pPr>
            <a:endParaRPr lang="en-US" dirty="0"/>
          </a:p>
          <a:p>
            <a:pPr marL="0" lvl="0" indent="0">
              <a:buFont typeface="+mj-lt"/>
              <a:buNone/>
            </a:pPr>
            <a:r>
              <a:rPr lang="en-US" b="1" dirty="0"/>
              <a:t>Department of Defense</a:t>
            </a:r>
          </a:p>
          <a:p>
            <a:pPr marL="228600" indent="-228600">
              <a:buFont typeface="+mj-lt"/>
              <a:buAutoNum type="arabicPeriod"/>
            </a:pPr>
            <a:r>
              <a:rPr lang="en-US" dirty="0"/>
              <a:t>Department of Defense supports the intent of the Compact to reduce the difficulty faced by children of military families when transferring between school systems.</a:t>
            </a:r>
          </a:p>
          <a:p>
            <a:pPr marL="228600" indent="-228600">
              <a:buFont typeface="+mj-lt"/>
              <a:buAutoNum type="arabicPeriod"/>
            </a:pPr>
            <a:r>
              <a:rPr lang="en-US" dirty="0"/>
              <a:t>In accordance with Article IX (C) and (E) of the Compact DoDEA represents DoD as an ex-officio member to the MIC3 to ensure DoD remains in concert with Compact member states to assist in making the Compact an effective vehicle for all military children.</a:t>
            </a:r>
          </a:p>
          <a:p>
            <a:pPr marL="0" indent="0">
              <a:buFont typeface="+mj-lt"/>
              <a:buNone/>
            </a:pPr>
            <a:endParaRPr lang="en-US" b="1" dirty="0"/>
          </a:p>
          <a:p>
            <a:pPr marL="0" indent="0">
              <a:buFont typeface="+mj-lt"/>
              <a:buNone/>
            </a:pPr>
            <a:r>
              <a:rPr lang="en-US" b="1" dirty="0"/>
              <a:t>DSLO</a:t>
            </a:r>
          </a:p>
          <a:p>
            <a:pPr marL="228600" indent="-228600">
              <a:buFont typeface="+mj-lt"/>
              <a:buAutoNum type="arabicPeriod"/>
            </a:pPr>
            <a:r>
              <a:rPr lang="en-US" dirty="0"/>
              <a:t>Coordinates the request with the appropriate Service Department for nomination of a representative and then forwards the nomination to the Deputy Assistant Secretary of Defense for Military Community and Family Policy official for approval/designation.</a:t>
            </a:r>
          </a:p>
          <a:p>
            <a:pPr marL="228600" indent="-228600">
              <a:buFont typeface="+mj-lt"/>
              <a:buAutoNum type="arabicPeriod"/>
            </a:pPr>
            <a:endParaRPr lang="en-US" dirty="0"/>
          </a:p>
          <a:p>
            <a:pPr marL="0" indent="0">
              <a:buFont typeface="+mj-lt"/>
              <a:buNone/>
            </a:pPr>
            <a:r>
              <a:rPr lang="en-US" b="1" dirty="0"/>
              <a:t>Military Representative</a:t>
            </a:r>
          </a:p>
          <a:p>
            <a:pPr marL="228600" indent="-228600">
              <a:buFont typeface="+mj-lt"/>
              <a:buAutoNum type="arabicPeriod"/>
            </a:pPr>
            <a:r>
              <a:rPr lang="en-US" dirty="0"/>
              <a:t>Act as liaisons to State Councils and are military members or a civilian employee of the Department of Defense who has interface with the State education system as part of official duties or has supervisory responsibility for those that do.</a:t>
            </a:r>
          </a:p>
          <a:p>
            <a:pPr marL="228600" indent="-228600">
              <a:buFont typeface="+mj-lt"/>
              <a:buAutoNum type="arabicPeriod"/>
            </a:pPr>
            <a:r>
              <a:rPr lang="en-US" dirty="0"/>
              <a:t>State Commissioners may request one representative for:</a:t>
            </a:r>
          </a:p>
          <a:p>
            <a:pPr marL="685800" lvl="1" indent="-228600">
              <a:buFont typeface="+mj-lt"/>
              <a:buAutoNum type="alphaLcParenR"/>
            </a:pPr>
            <a:r>
              <a:rPr lang="en-US" dirty="0"/>
              <a:t>All military children in the State</a:t>
            </a:r>
          </a:p>
          <a:p>
            <a:pPr marL="685800" lvl="1" indent="-228600">
              <a:buFont typeface="+mj-lt"/>
              <a:buAutoNum type="alphaLcParenR"/>
            </a:pPr>
            <a:r>
              <a:rPr lang="en-US" dirty="0"/>
              <a:t>Each military service in the State</a:t>
            </a:r>
          </a:p>
          <a:p>
            <a:pPr marL="685800" lvl="1" indent="-228600">
              <a:buFont typeface="+mj-lt"/>
              <a:buAutoNum type="alphaLcParenR"/>
            </a:pPr>
            <a:r>
              <a:rPr lang="en-US" dirty="0"/>
              <a:t>From each military installation in the State</a:t>
            </a:r>
          </a:p>
          <a:p>
            <a:pPr marL="228600" lvl="0" indent="-228600">
              <a:buFont typeface="+mj-lt"/>
              <a:buAutoNum type="arabicPeriod"/>
            </a:pPr>
            <a:r>
              <a:rPr lang="en-US" dirty="0"/>
              <a:t>State Councils may have more than one military representative but only one lead military representative, which is approved by the Deputy Assistant Secretary of Defense for Military Community and Family Policy.</a:t>
            </a:r>
          </a:p>
          <a:p>
            <a:pPr marL="228600" lvl="0" indent="-228600">
              <a:buFont typeface="+mj-lt"/>
              <a:buAutoNum type="arabicPeriod"/>
            </a:pPr>
            <a:r>
              <a:rPr lang="en-US" dirty="0"/>
              <a:t>The term of appointment for military representatives is at least two years.</a:t>
            </a:r>
          </a:p>
          <a:p>
            <a:pPr marL="228600" lvl="0" indent="-228600">
              <a:buFont typeface="+mj-lt"/>
              <a:buAutoNum type="arabicPeriod"/>
            </a:pPr>
            <a:endParaRPr lang="en-US" dirty="0"/>
          </a:p>
          <a:p>
            <a:pPr marL="0" lvl="0" indent="0">
              <a:buFont typeface="+mj-lt"/>
              <a:buNone/>
            </a:pPr>
            <a:r>
              <a:rPr lang="en-US" dirty="0"/>
              <a:t>A list of Military Representatives can be found on MIC3’s website on the Commissioner page.</a:t>
            </a:r>
          </a:p>
          <a:p>
            <a:pPr marL="0" lvl="0" indent="0">
              <a:buFont typeface="+mj-lt"/>
              <a:buNone/>
            </a:pPr>
            <a:r>
              <a:rPr lang="en-US" dirty="0"/>
              <a:t>The list is updated twice a year by the US Dept. of Defense, Bill Hampton.  </a:t>
            </a:r>
          </a:p>
          <a:p>
            <a:pPr marL="0" lvl="0" indent="0">
              <a:buFont typeface="+mj-lt"/>
              <a:buNone/>
            </a:pPr>
            <a:r>
              <a:rPr lang="en-US" dirty="0"/>
              <a:t>If there are any changes on their MILREP, Commissioners need to contact Mr. </a:t>
            </a:r>
            <a:r>
              <a:rPr lang="en-US"/>
              <a:t>Hampton </a:t>
            </a:r>
            <a:r>
              <a:rPr lang="en-US" dirty="0"/>
              <a:t>and inform the National Office of the changes.</a:t>
            </a:r>
          </a:p>
          <a:p>
            <a:pPr marL="228600" indent="-228600">
              <a:buFont typeface="+mj-lt"/>
              <a:buAutoNum type="arabicPeriod"/>
            </a:pPr>
            <a:endParaRPr lang="en-US" dirty="0"/>
          </a:p>
          <a:p>
            <a:pPr marL="685800" lvl="1"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8</a:t>
            </a:fld>
            <a:endParaRPr lang="en-US"/>
          </a:p>
        </p:txBody>
      </p:sp>
    </p:spTree>
    <p:extLst>
      <p:ext uri="{BB962C8B-B14F-4D97-AF65-F5344CB8AC3E}">
        <p14:creationId xmlns:p14="http://schemas.microsoft.com/office/powerpoint/2010/main" val="339755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Commission</a:t>
            </a:r>
          </a:p>
          <a:p>
            <a:pPr marL="171450" indent="-171450">
              <a:buFontTx/>
              <a:buChar char="-"/>
            </a:pPr>
            <a:r>
              <a:rPr lang="en-US" dirty="0"/>
              <a:t>The Compact is comprised of 51 Commissioners appointed by their state to support and advocate for military-connected children in their educational pursuits.</a:t>
            </a:r>
          </a:p>
          <a:p>
            <a:pPr marL="171450" indent="-171450">
              <a:buFontTx/>
              <a:buChar char="-"/>
            </a:pPr>
            <a:r>
              <a:rPr lang="en-US" dirty="0"/>
              <a:t>The Annual Business Meeting (ABM) serves to give the 51 Commissioners a voice in how effectively the Compact serves military families.</a:t>
            </a:r>
          </a:p>
          <a:p>
            <a:r>
              <a:rPr lang="en-US" dirty="0"/>
              <a:t>National Office</a:t>
            </a:r>
          </a:p>
          <a:p>
            <a:pPr marL="171450" indent="-171450">
              <a:buFontTx/>
              <a:buChar char="-"/>
            </a:pPr>
            <a:r>
              <a:rPr lang="en-US" dirty="0"/>
              <a:t>The National Office is the Compact’s toolbox.</a:t>
            </a:r>
          </a:p>
          <a:p>
            <a:pPr marL="171450" indent="-171450">
              <a:buFontTx/>
              <a:buChar char="-"/>
            </a:pPr>
            <a:r>
              <a:rPr lang="en-US" dirty="0"/>
              <a:t>As a resource it spearheads communication &amp; outreach efforts, provides training, and clarifies the Compact rules if questions arise.</a:t>
            </a:r>
          </a:p>
          <a:p>
            <a:pPr marL="171450" indent="-171450">
              <a:buFontTx/>
              <a:buChar char="-"/>
            </a:pPr>
            <a:r>
              <a:rPr lang="en-US" dirty="0"/>
              <a:t>The National Office is tasked with helping the Executive Committee execute the Compact’s strategic plan.  </a:t>
            </a:r>
          </a:p>
          <a:p>
            <a:pPr marL="0" indent="0">
              <a:buFontTx/>
              <a:buNone/>
            </a:pPr>
            <a:r>
              <a:rPr lang="en-US" dirty="0"/>
              <a:t>The Executive Committee</a:t>
            </a:r>
          </a:p>
          <a:p>
            <a:pPr marL="171450" indent="-171450">
              <a:buFontTx/>
              <a:buChar char="-"/>
            </a:pPr>
            <a:r>
              <a:rPr lang="en-US" dirty="0"/>
              <a:t>Members of the Executive Committee are elected annually at the ABM.</a:t>
            </a:r>
          </a:p>
          <a:p>
            <a:pPr marL="171450" indent="-171450">
              <a:buFontTx/>
              <a:buChar char="-"/>
            </a:pPr>
            <a:r>
              <a:rPr lang="en-US" dirty="0"/>
              <a:t>Every Commissioner is eligible to serve in a leadership role.</a:t>
            </a:r>
          </a:p>
          <a:p>
            <a:pPr marL="171450" indent="-171450">
              <a:buFontTx/>
              <a:buChar char="-"/>
            </a:pPr>
            <a:r>
              <a:rPr lang="en-US" dirty="0"/>
              <a:t>The Executive Committee consists of the Chair, Vice Chair, and Treasurer.  The Standing Committee Chairs also serve on the ExCom, as well as, the Ex-Officio for the Department of Defense Education Activity.</a:t>
            </a:r>
          </a:p>
          <a:p>
            <a:pPr marL="0" indent="0">
              <a:buFontTx/>
              <a:buNone/>
            </a:pPr>
            <a:r>
              <a:rPr lang="en-US" dirty="0"/>
              <a:t>Standing Committees</a:t>
            </a:r>
          </a:p>
          <a:p>
            <a:pPr marL="171450" indent="-171450">
              <a:buFontTx/>
              <a:buChar char="-"/>
            </a:pPr>
            <a:r>
              <a:rPr lang="en-US" dirty="0"/>
              <a:t>There are five (5) Standing Committees as outlined on the slide.</a:t>
            </a:r>
          </a:p>
          <a:p>
            <a:pPr marL="171450" indent="-171450">
              <a:buFontTx/>
              <a:buChar char="-"/>
            </a:pPr>
            <a:r>
              <a:rPr lang="en-US" dirty="0"/>
              <a:t>The Chair of the Executive Committee selects the Chair of each Standing Committee.</a:t>
            </a:r>
          </a:p>
          <a:p>
            <a:pPr marL="171450" indent="-171450">
              <a:buFontTx/>
              <a:buChar char="-"/>
            </a:pPr>
            <a:r>
              <a:rPr lang="en-US" dirty="0"/>
              <a:t>Commissioners are assigned to serve on a Standing Committee and participation in these groups </a:t>
            </a:r>
            <a:r>
              <a:rPr lang="en-US"/>
              <a:t>is expected.</a:t>
            </a: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504D1A6F-3DEF-463C-B8D4-95A7E6ABC6DE}" type="slidenum">
              <a:rPr lang="en-US" smtClean="0"/>
              <a:t>12</a:t>
            </a:fld>
            <a:endParaRPr lang="en-US"/>
          </a:p>
        </p:txBody>
      </p:sp>
    </p:spTree>
    <p:extLst>
      <p:ext uri="{BB962C8B-B14F-4D97-AF65-F5344CB8AC3E}">
        <p14:creationId xmlns:p14="http://schemas.microsoft.com/office/powerpoint/2010/main" val="242168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044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799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3447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562600" y="152400"/>
            <a:ext cx="3354389" cy="659295"/>
          </a:xfrm>
          <a:prstGeom prst="rect">
            <a:avLst/>
          </a:prstGeom>
        </p:spPr>
      </p:pic>
      <p:sp>
        <p:nvSpPr>
          <p:cNvPr id="12" name="Rectangle 11"/>
          <p:cNvSpPr/>
          <p:nvPr userDrawn="1"/>
        </p:nvSpPr>
        <p:spPr>
          <a:xfrm>
            <a:off x="0" y="6405996"/>
            <a:ext cx="9171433" cy="457200"/>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1600200" y="6396335"/>
            <a:ext cx="5867400" cy="461665"/>
          </a:xfrm>
          <a:prstGeom prst="rect">
            <a:avLst/>
          </a:prstGeom>
          <a:noFill/>
        </p:spPr>
        <p:txBody>
          <a:bodyPr wrap="square" rtlCol="0">
            <a:spAutoFit/>
          </a:bodyPr>
          <a:lstStyle/>
          <a:p>
            <a:pPr algn="ctr"/>
            <a:r>
              <a:rPr lang="en-US" sz="2400" dirty="0">
                <a:solidFill>
                  <a:schemeClr val="bg1"/>
                </a:solidFill>
                <a:latin typeface="Abril Text" pitchFamily="50" charset="0"/>
              </a:rPr>
              <a:t>“Successful Educational Transitions”</a:t>
            </a:r>
          </a:p>
        </p:txBody>
      </p:sp>
      <p:sp>
        <p:nvSpPr>
          <p:cNvPr id="8" name="Title Placeholder 7"/>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2663610"/>
      </p:ext>
    </p:extLst>
  </p:cSld>
  <p:clrMap bg1="lt1" tx1="dk1" bg2="lt2" tx2="dk2" accent1="accent1" accent2="accent2" accent3="accent3" accent4="accent4" accent5="accent5" accent6="accent6" hlink="hlink" folHlink="folHlink"/>
  <p:sldLayoutIdLst>
    <p:sldLayoutId id="2147483698" r:id="rId1"/>
    <p:sldLayoutId id="2147483700" r:id="rId2"/>
    <p:sldLayoutId id="2147483703" r:id="rId3"/>
  </p:sldLayoutIdLst>
  <p:hf hdr="0" ftr="0" dt="0"/>
  <p:txStyles>
    <p:titleStyle>
      <a:lvl1pPr algn="ctr" defTabSz="914400" rtl="0" eaLnBrk="1" latinLnBrk="0" hangingPunct="1">
        <a:lnSpc>
          <a:spcPct val="85000"/>
        </a:lnSpc>
        <a:spcBef>
          <a:spcPct val="0"/>
        </a:spcBef>
        <a:buNone/>
        <a:defRPr sz="4000" kern="1200" spc="-50" baseline="0">
          <a:solidFill>
            <a:schemeClr val="tx1">
              <a:lumMod val="75000"/>
              <a:lumOff val="25000"/>
            </a:schemeClr>
          </a:solidFill>
          <a:latin typeface="Arial"/>
          <a:ea typeface="+mj-ea"/>
          <a:cs typeface="Arial"/>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066800" y="2628900"/>
            <a:ext cx="7010400" cy="160020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buNone/>
            </a:pPr>
            <a:r>
              <a:rPr lang="en-US" sz="3200" dirty="0">
                <a:solidFill>
                  <a:schemeClr val="tx1"/>
                </a:solidFill>
                <a:latin typeface="Arial" charset="0"/>
                <a:ea typeface="Arial" charset="0"/>
                <a:cs typeface="Arial" charset="0"/>
              </a:rPr>
              <a:t>Duties and Responsibilities </a:t>
            </a:r>
          </a:p>
          <a:p>
            <a:pPr marL="201168" lvl="1" indent="0" algn="ctr">
              <a:buNone/>
            </a:pPr>
            <a:r>
              <a:rPr lang="en-US" sz="3200" dirty="0">
                <a:solidFill>
                  <a:schemeClr val="tx1"/>
                </a:solidFill>
                <a:latin typeface="Arial" charset="0"/>
                <a:ea typeface="Arial" charset="0"/>
                <a:cs typeface="Arial" charset="0"/>
              </a:rPr>
              <a:t>of a</a:t>
            </a:r>
          </a:p>
          <a:p>
            <a:pPr marL="201168" lvl="1" indent="0" algn="ctr">
              <a:buNone/>
            </a:pPr>
            <a:r>
              <a:rPr lang="en-US" sz="3200" dirty="0">
                <a:solidFill>
                  <a:schemeClr val="tx1"/>
                </a:solidFill>
                <a:latin typeface="Arial" charset="0"/>
                <a:ea typeface="Arial" charset="0"/>
                <a:cs typeface="Arial" charset="0"/>
              </a:rPr>
              <a:t>State Commissioner</a:t>
            </a:r>
          </a:p>
          <a:p>
            <a:pPr lvl="1" algn="ctr"/>
            <a:endParaRPr lang="en-US" sz="2800" dirty="0">
              <a:solidFill>
                <a:schemeClr val="tx1"/>
              </a:solidFill>
              <a:latin typeface="Arial" charset="0"/>
              <a:ea typeface="Arial" charset="0"/>
              <a:cs typeface="Arial" charset="0"/>
            </a:endParaRPr>
          </a:p>
          <a:p>
            <a:endParaRPr lang="en-US" sz="2800" dirty="0">
              <a:solidFill>
                <a:schemeClr val="accent5">
                  <a:lumMod val="50000"/>
                </a:schemeClr>
              </a:solidFill>
            </a:endParaRPr>
          </a:p>
        </p:txBody>
      </p:sp>
    </p:spTree>
    <p:extLst>
      <p:ext uri="{BB962C8B-B14F-4D97-AF65-F5344CB8AC3E}">
        <p14:creationId xmlns:p14="http://schemas.microsoft.com/office/powerpoint/2010/main" val="422263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452C2A-09BA-429E-906B-7D4506E87DAA}"/>
              </a:ext>
            </a:extLst>
          </p:cNvPr>
          <p:cNvSpPr txBox="1"/>
          <p:nvPr/>
        </p:nvSpPr>
        <p:spPr>
          <a:xfrm>
            <a:off x="355600" y="1295400"/>
            <a:ext cx="8458200" cy="584775"/>
          </a:xfrm>
          <a:prstGeom prst="rect">
            <a:avLst/>
          </a:prstGeom>
          <a:noFill/>
        </p:spPr>
        <p:txBody>
          <a:bodyPr wrap="square" rtlCol="0">
            <a:spAutoFit/>
          </a:bodyPr>
          <a:lstStyle/>
          <a:p>
            <a:pPr algn="ctr"/>
            <a:r>
              <a:rPr lang="en-US" sz="3200" b="1" dirty="0"/>
              <a:t>How to go about engaging the military?</a:t>
            </a:r>
          </a:p>
        </p:txBody>
      </p:sp>
      <p:sp>
        <p:nvSpPr>
          <p:cNvPr id="3" name="TextBox 2">
            <a:extLst>
              <a:ext uri="{FF2B5EF4-FFF2-40B4-BE49-F238E27FC236}">
                <a16:creationId xmlns:a16="http://schemas.microsoft.com/office/drawing/2014/main" id="{BECF0105-A243-4101-A268-13E047CCBC52}"/>
              </a:ext>
            </a:extLst>
          </p:cNvPr>
          <p:cNvSpPr txBox="1"/>
          <p:nvPr/>
        </p:nvSpPr>
        <p:spPr>
          <a:xfrm>
            <a:off x="654050" y="2590800"/>
            <a:ext cx="7861300" cy="1938992"/>
          </a:xfrm>
          <a:prstGeom prst="rect">
            <a:avLst/>
          </a:prstGeom>
          <a:noFill/>
        </p:spPr>
        <p:txBody>
          <a:bodyPr wrap="square" rtlCol="0">
            <a:spAutoFit/>
          </a:bodyPr>
          <a:lstStyle/>
          <a:p>
            <a:pPr marL="285750" indent="-285750">
              <a:buFont typeface="Arial" panose="020B0604020202020204" pitchFamily="34" charset="0"/>
              <a:buChar char="•"/>
            </a:pPr>
            <a:r>
              <a:rPr lang="en-US" sz="2000" dirty="0"/>
              <a:t>Parent Groups</a:t>
            </a:r>
          </a:p>
          <a:p>
            <a:pPr marL="1200150" lvl="2" indent="-285750">
              <a:buFont typeface="Wingdings" panose="05000000000000000000" pitchFamily="2" charset="2"/>
              <a:buChar char="v"/>
            </a:pPr>
            <a:r>
              <a:rPr lang="en-US" sz="2000" dirty="0"/>
              <a:t>Military Parent Advisory Group</a:t>
            </a:r>
          </a:p>
          <a:p>
            <a:pPr marL="285750" indent="-285750">
              <a:buFont typeface="Arial" panose="020B0604020202020204" pitchFamily="34" charset="0"/>
              <a:buChar char="•"/>
            </a:pPr>
            <a:r>
              <a:rPr lang="en-US" sz="2000" dirty="0"/>
              <a:t>Base Command</a:t>
            </a:r>
          </a:p>
          <a:p>
            <a:pPr marL="285750" indent="-285750">
              <a:buFont typeface="Arial" panose="020B0604020202020204" pitchFamily="34" charset="0"/>
              <a:buChar char="•"/>
            </a:pPr>
            <a:r>
              <a:rPr lang="en-US" sz="2000" dirty="0"/>
              <a:t>Military Functions</a:t>
            </a:r>
          </a:p>
          <a:p>
            <a:pPr marL="285750" indent="-285750">
              <a:buFont typeface="Arial" panose="020B0604020202020204" pitchFamily="34" charset="0"/>
              <a:buChar char="•"/>
            </a:pPr>
            <a:r>
              <a:rPr lang="en-US" sz="2000" dirty="0"/>
              <a:t>Other</a:t>
            </a:r>
          </a:p>
          <a:p>
            <a:pPr marL="1200150" lvl="2" indent="-285750">
              <a:buFont typeface="Wingdings" panose="05000000000000000000" pitchFamily="2" charset="2"/>
              <a:buChar char="v"/>
            </a:pPr>
            <a:r>
              <a:rPr lang="en-US" sz="2000" dirty="0"/>
              <a:t>Governor’s Military Advisory Board</a:t>
            </a:r>
          </a:p>
        </p:txBody>
      </p:sp>
    </p:spTree>
    <p:extLst>
      <p:ext uri="{BB962C8B-B14F-4D97-AF65-F5344CB8AC3E}">
        <p14:creationId xmlns:p14="http://schemas.microsoft.com/office/powerpoint/2010/main" val="252973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C29A00-84B7-4D90-AE99-21F994F054FF}"/>
              </a:ext>
            </a:extLst>
          </p:cNvPr>
          <p:cNvSpPr txBox="1"/>
          <p:nvPr/>
        </p:nvSpPr>
        <p:spPr>
          <a:xfrm>
            <a:off x="304800" y="990600"/>
            <a:ext cx="8534400" cy="707886"/>
          </a:xfrm>
          <a:prstGeom prst="rect">
            <a:avLst/>
          </a:prstGeom>
          <a:noFill/>
        </p:spPr>
        <p:txBody>
          <a:bodyPr wrap="square" rtlCol="0">
            <a:spAutoFit/>
          </a:bodyPr>
          <a:lstStyle/>
          <a:p>
            <a:pPr algn="ctr"/>
            <a:r>
              <a:rPr lang="en-US" sz="4000" b="1" dirty="0"/>
              <a:t>MIC3</a:t>
            </a:r>
          </a:p>
        </p:txBody>
      </p:sp>
      <p:sp>
        <p:nvSpPr>
          <p:cNvPr id="3" name="TextBox 2">
            <a:extLst>
              <a:ext uri="{FF2B5EF4-FFF2-40B4-BE49-F238E27FC236}">
                <a16:creationId xmlns:a16="http://schemas.microsoft.com/office/drawing/2014/main" id="{0758D962-C158-4558-A01C-1AA963F5FD8B}"/>
              </a:ext>
            </a:extLst>
          </p:cNvPr>
          <p:cNvSpPr txBox="1"/>
          <p:nvPr/>
        </p:nvSpPr>
        <p:spPr>
          <a:xfrm>
            <a:off x="304800" y="1905000"/>
            <a:ext cx="8534400" cy="4708981"/>
          </a:xfrm>
          <a:prstGeom prst="rect">
            <a:avLst/>
          </a:prstGeom>
          <a:noFill/>
        </p:spPr>
        <p:txBody>
          <a:bodyPr wrap="square" rtlCol="0">
            <a:spAutoFit/>
          </a:bodyPr>
          <a:lstStyle/>
          <a:p>
            <a:pPr algn="ctr"/>
            <a:r>
              <a:rPr lang="en-US" sz="2800" b="1" dirty="0"/>
              <a:t>Mission</a:t>
            </a:r>
          </a:p>
          <a:p>
            <a:pPr algn="ctr"/>
            <a:r>
              <a:rPr lang="en-US" sz="2000" i="1" dirty="0">
                <a:latin typeface="Arial" panose="020B0604020202020204" pitchFamily="34" charset="0"/>
                <a:cs typeface="Arial" panose="020B0604020202020204" pitchFamily="34" charset="0"/>
              </a:rPr>
              <a:t>Through the Interstate Compact, MIC3 addresses key educational transition issues encountered by children of military families.</a:t>
            </a:r>
          </a:p>
          <a:p>
            <a:pPr algn="ctr"/>
            <a:endParaRPr lang="en-US" i="1" dirty="0">
              <a:cs typeface="Arial" panose="020B0604020202020204" pitchFamily="34" charset="0"/>
            </a:endParaRPr>
          </a:p>
          <a:p>
            <a:pPr algn="ctr"/>
            <a:r>
              <a:rPr lang="en-US" sz="2800" b="1" dirty="0">
                <a:cs typeface="Arial" panose="020B0604020202020204" pitchFamily="34" charset="0"/>
              </a:rPr>
              <a:t>Core Values</a:t>
            </a:r>
          </a:p>
          <a:p>
            <a:pPr marL="749808" lvl="1" indent="-457200">
              <a:lnSpc>
                <a:spcPct val="150000"/>
              </a:lnSpc>
              <a:buClrTx/>
              <a:buFont typeface="Wingdings" panose="05000000000000000000" pitchFamily="2" charset="2"/>
              <a:buChar char="§"/>
              <a:tabLst>
                <a:tab pos="441325" algn="l"/>
              </a:tabLst>
            </a:pPr>
            <a:r>
              <a:rPr lang="en-US" sz="2000" dirty="0">
                <a:latin typeface="Arial" panose="020B0604020202020204" pitchFamily="34" charset="0"/>
                <a:cs typeface="Arial" panose="020B0604020202020204" pitchFamily="34" charset="0"/>
              </a:rPr>
              <a:t>Resolving issues fairly</a:t>
            </a:r>
          </a:p>
          <a:p>
            <a:pPr marL="749808" lvl="1" indent="-457200">
              <a:lnSpc>
                <a:spcPct val="150000"/>
              </a:lnSpc>
              <a:buClrTx/>
              <a:buFont typeface="Wingdings" panose="05000000000000000000" pitchFamily="2" charset="2"/>
              <a:buChar char="§"/>
              <a:tabLst>
                <a:tab pos="441325" algn="l"/>
              </a:tabLst>
            </a:pPr>
            <a:r>
              <a:rPr lang="en-US" sz="2000" dirty="0">
                <a:latin typeface="Arial" panose="020B0604020202020204" pitchFamily="34" charset="0"/>
                <a:cs typeface="Arial" panose="020B0604020202020204" pitchFamily="34" charset="0"/>
              </a:rPr>
              <a:t>Respect for all</a:t>
            </a:r>
          </a:p>
          <a:p>
            <a:pPr marL="749808" lvl="1" indent="-457200">
              <a:lnSpc>
                <a:spcPct val="150000"/>
              </a:lnSpc>
              <a:buClrTx/>
              <a:buFont typeface="Wingdings" panose="05000000000000000000" pitchFamily="2" charset="2"/>
              <a:buChar char="§"/>
              <a:tabLst>
                <a:tab pos="441325" algn="l"/>
              </a:tabLst>
            </a:pPr>
            <a:r>
              <a:rPr lang="en-US" sz="2000" dirty="0">
                <a:latin typeface="Arial" panose="020B0604020202020204" pitchFamily="34" charset="0"/>
                <a:cs typeface="Arial" panose="020B0604020202020204" pitchFamily="34" charset="0"/>
              </a:rPr>
              <a:t>Doing the right thing for children</a:t>
            </a:r>
          </a:p>
          <a:p>
            <a:pPr marL="749808" lvl="1" indent="-457200">
              <a:lnSpc>
                <a:spcPct val="150000"/>
              </a:lnSpc>
              <a:buClrTx/>
              <a:buFont typeface="Wingdings" panose="05000000000000000000" pitchFamily="2" charset="2"/>
              <a:buChar char="§"/>
              <a:tabLst>
                <a:tab pos="441325" algn="l"/>
              </a:tabLst>
            </a:pPr>
            <a:r>
              <a:rPr lang="en-US" sz="2000" dirty="0">
                <a:latin typeface="Arial" panose="020B0604020202020204" pitchFamily="34" charset="0"/>
                <a:cs typeface="Arial" panose="020B0604020202020204" pitchFamily="34" charset="0"/>
              </a:rPr>
              <a:t>Transparency in all we do</a:t>
            </a:r>
          </a:p>
          <a:p>
            <a:pPr marL="749808" lvl="1" indent="-457200">
              <a:lnSpc>
                <a:spcPct val="150000"/>
              </a:lnSpc>
              <a:buClrTx/>
              <a:buFont typeface="Wingdings" panose="05000000000000000000" pitchFamily="2" charset="2"/>
              <a:buChar char="§"/>
              <a:tabLst>
                <a:tab pos="441325" algn="l"/>
              </a:tabLst>
            </a:pPr>
            <a:r>
              <a:rPr lang="en-US" sz="2000" dirty="0">
                <a:latin typeface="Arial" panose="020B0604020202020204" pitchFamily="34" charset="0"/>
                <a:cs typeface="Arial" panose="020B0604020202020204" pitchFamily="34" charset="0"/>
              </a:rPr>
              <a:t>Committed to making a difference</a:t>
            </a:r>
          </a:p>
          <a:p>
            <a:pPr algn="ctr"/>
            <a:endParaRPr lang="en-US" i="1" dirty="0">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142591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8648A0-6106-4AAD-84BE-278F1D76D540}"/>
              </a:ext>
            </a:extLst>
          </p:cNvPr>
          <p:cNvSpPr txBox="1"/>
          <p:nvPr/>
        </p:nvSpPr>
        <p:spPr>
          <a:xfrm>
            <a:off x="152400" y="914400"/>
            <a:ext cx="8763000" cy="707886"/>
          </a:xfrm>
          <a:prstGeom prst="rect">
            <a:avLst/>
          </a:prstGeom>
          <a:noFill/>
        </p:spPr>
        <p:txBody>
          <a:bodyPr wrap="square" rtlCol="0">
            <a:spAutoFit/>
          </a:bodyPr>
          <a:lstStyle/>
          <a:p>
            <a:pPr algn="ctr"/>
            <a:r>
              <a:rPr lang="en-US" sz="4000" b="1" dirty="0"/>
              <a:t>Organization of MIC3</a:t>
            </a:r>
          </a:p>
        </p:txBody>
      </p:sp>
      <p:graphicFrame>
        <p:nvGraphicFramePr>
          <p:cNvPr id="4" name="Diagram 3">
            <a:extLst>
              <a:ext uri="{FF2B5EF4-FFF2-40B4-BE49-F238E27FC236}">
                <a16:creationId xmlns:a16="http://schemas.microsoft.com/office/drawing/2014/main" id="{B5C6613A-890E-4581-84BF-803CDD6A89E1}"/>
              </a:ext>
            </a:extLst>
          </p:cNvPr>
          <p:cNvGraphicFramePr/>
          <p:nvPr>
            <p:extLst>
              <p:ext uri="{D42A27DB-BD31-4B8C-83A1-F6EECF244321}">
                <p14:modId xmlns:p14="http://schemas.microsoft.com/office/powerpoint/2010/main" val="2022114519"/>
              </p:ext>
            </p:extLst>
          </p:nvPr>
        </p:nvGraphicFramePr>
        <p:xfrm>
          <a:off x="190500" y="1295400"/>
          <a:ext cx="87630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199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507F9F-05CD-49BD-93D8-D167EF535F3D}"/>
              </a:ext>
            </a:extLst>
          </p:cNvPr>
          <p:cNvPicPr>
            <a:picLocks noChangeAspect="1"/>
          </p:cNvPicPr>
          <p:nvPr/>
        </p:nvPicPr>
        <p:blipFill>
          <a:blip r:embed="rId3"/>
          <a:stretch>
            <a:fillRect/>
          </a:stretch>
        </p:blipFill>
        <p:spPr>
          <a:xfrm>
            <a:off x="947760" y="0"/>
            <a:ext cx="7248480" cy="6477000"/>
          </a:xfrm>
          <a:prstGeom prst="rect">
            <a:avLst/>
          </a:prstGeom>
        </p:spPr>
      </p:pic>
      <p:sp>
        <p:nvSpPr>
          <p:cNvPr id="5" name="TextBox 4">
            <a:extLst>
              <a:ext uri="{FF2B5EF4-FFF2-40B4-BE49-F238E27FC236}">
                <a16:creationId xmlns:a16="http://schemas.microsoft.com/office/drawing/2014/main" id="{66B2AD0E-B435-4EC1-A1B8-7BAC0E6EBA0C}"/>
              </a:ext>
            </a:extLst>
          </p:cNvPr>
          <p:cNvSpPr txBox="1"/>
          <p:nvPr/>
        </p:nvSpPr>
        <p:spPr>
          <a:xfrm>
            <a:off x="0" y="0"/>
            <a:ext cx="990600" cy="6400800"/>
          </a:xfrm>
          <a:prstGeom prst="rect">
            <a:avLst/>
          </a:prstGeom>
          <a:solidFill>
            <a:srgbClr val="008996"/>
          </a:solidFill>
          <a:ln>
            <a:solidFill>
              <a:srgbClr val="008996"/>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5E323DE7-4AF6-4EE8-B721-22500C01491F}"/>
              </a:ext>
            </a:extLst>
          </p:cNvPr>
          <p:cNvSpPr txBox="1"/>
          <p:nvPr/>
        </p:nvSpPr>
        <p:spPr>
          <a:xfrm>
            <a:off x="8196240" y="0"/>
            <a:ext cx="947760" cy="6477000"/>
          </a:xfrm>
          <a:prstGeom prst="rect">
            <a:avLst/>
          </a:prstGeom>
          <a:solidFill>
            <a:srgbClr val="008996"/>
          </a:solidFill>
          <a:ln>
            <a:solidFill>
              <a:srgbClr val="008996"/>
            </a:solidFill>
          </a:ln>
        </p:spPr>
        <p:txBody>
          <a:bodyPr wrap="square" rtlCol="0">
            <a:spAutoFit/>
          </a:bodyPr>
          <a:lstStyle/>
          <a:p>
            <a:endParaRPr lang="en-US" dirty="0"/>
          </a:p>
        </p:txBody>
      </p:sp>
    </p:spTree>
    <p:extLst>
      <p:ext uri="{BB962C8B-B14F-4D97-AF65-F5344CB8AC3E}">
        <p14:creationId xmlns:p14="http://schemas.microsoft.com/office/powerpoint/2010/main" val="55370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9E7AFA-FA9D-4D62-A2E5-882BC3E90C9D}"/>
              </a:ext>
            </a:extLst>
          </p:cNvPr>
          <p:cNvSpPr txBox="1"/>
          <p:nvPr/>
        </p:nvSpPr>
        <p:spPr>
          <a:xfrm>
            <a:off x="304800" y="76200"/>
            <a:ext cx="3962400" cy="707886"/>
          </a:xfrm>
          <a:prstGeom prst="rect">
            <a:avLst/>
          </a:prstGeom>
          <a:noFill/>
        </p:spPr>
        <p:txBody>
          <a:bodyPr wrap="square" rtlCol="0">
            <a:spAutoFit/>
          </a:bodyPr>
          <a:lstStyle/>
          <a:p>
            <a:r>
              <a:rPr lang="en-US" sz="4000" b="1" dirty="0"/>
              <a:t>Case Study #1</a:t>
            </a:r>
          </a:p>
        </p:txBody>
      </p:sp>
      <p:sp>
        <p:nvSpPr>
          <p:cNvPr id="3" name="TextBox 2">
            <a:extLst>
              <a:ext uri="{FF2B5EF4-FFF2-40B4-BE49-F238E27FC236}">
                <a16:creationId xmlns:a16="http://schemas.microsoft.com/office/drawing/2014/main" id="{C000F603-1402-4DE2-93BC-6EF79FF17B9C}"/>
              </a:ext>
            </a:extLst>
          </p:cNvPr>
          <p:cNvSpPr txBox="1"/>
          <p:nvPr/>
        </p:nvSpPr>
        <p:spPr>
          <a:xfrm>
            <a:off x="304800" y="1371600"/>
            <a:ext cx="85344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a:t>Reservist on Title 10 orders is being deployed to a combat zone.  </a:t>
            </a:r>
          </a:p>
          <a:p>
            <a:pPr marL="457200" indent="-457200">
              <a:buFont typeface="Arial" panose="020B0604020202020204" pitchFamily="34" charset="0"/>
              <a:buChar char="•"/>
            </a:pPr>
            <a:r>
              <a:rPr lang="en-US" sz="2800" dirty="0"/>
              <a:t>The spouse and child will remain behind, however they are moving in with in-laws (who reside in a different school district) due to financial hardship while the member is deployed. </a:t>
            </a:r>
          </a:p>
          <a:p>
            <a:pPr marL="457200" indent="-457200">
              <a:buFont typeface="Arial" panose="020B0604020202020204" pitchFamily="34" charset="0"/>
              <a:buChar char="•"/>
            </a:pPr>
            <a:r>
              <a:rPr lang="en-US" sz="2800" dirty="0"/>
              <a:t>The non-military parent wants the child to remain in their current school, the school administration also wants the child to continue in their school. </a:t>
            </a:r>
          </a:p>
          <a:p>
            <a:endParaRPr lang="en-US" sz="2800" dirty="0"/>
          </a:p>
          <a:p>
            <a:pPr algn="ctr"/>
            <a:r>
              <a:rPr lang="en-US" sz="2800" dirty="0"/>
              <a:t>Does the Compact allow this?</a:t>
            </a:r>
          </a:p>
        </p:txBody>
      </p:sp>
    </p:spTree>
    <p:extLst>
      <p:ext uri="{BB962C8B-B14F-4D97-AF65-F5344CB8AC3E}">
        <p14:creationId xmlns:p14="http://schemas.microsoft.com/office/powerpoint/2010/main" val="87018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01F5A3-7AA6-4B7E-B6C7-3CB006AA5799}"/>
              </a:ext>
            </a:extLst>
          </p:cNvPr>
          <p:cNvSpPr txBox="1"/>
          <p:nvPr/>
        </p:nvSpPr>
        <p:spPr>
          <a:xfrm>
            <a:off x="304800" y="152400"/>
            <a:ext cx="3962400" cy="707886"/>
          </a:xfrm>
          <a:prstGeom prst="rect">
            <a:avLst/>
          </a:prstGeom>
          <a:noFill/>
        </p:spPr>
        <p:txBody>
          <a:bodyPr wrap="square" rtlCol="0">
            <a:spAutoFit/>
          </a:bodyPr>
          <a:lstStyle/>
          <a:p>
            <a:r>
              <a:rPr lang="en-US" sz="4000" b="1" dirty="0"/>
              <a:t>Outcome</a:t>
            </a:r>
          </a:p>
        </p:txBody>
      </p:sp>
      <p:sp>
        <p:nvSpPr>
          <p:cNvPr id="3" name="TextBox 2">
            <a:extLst>
              <a:ext uri="{FF2B5EF4-FFF2-40B4-BE49-F238E27FC236}">
                <a16:creationId xmlns:a16="http://schemas.microsoft.com/office/drawing/2014/main" id="{7D224A78-F055-45DE-9345-306E710538B9}"/>
              </a:ext>
            </a:extLst>
          </p:cNvPr>
          <p:cNvSpPr txBox="1"/>
          <p:nvPr/>
        </p:nvSpPr>
        <p:spPr>
          <a:xfrm>
            <a:off x="304800" y="1219200"/>
            <a:ext cx="85344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In this case, the mother is electing to move to a different district based on hardship, and the compact rule does not apply.  </a:t>
            </a:r>
          </a:p>
          <a:p>
            <a:pPr marL="285750" indent="-285750">
              <a:buFont typeface="Arial" panose="020B0604020202020204" pitchFamily="34" charset="0"/>
              <a:buChar char="•"/>
            </a:pPr>
            <a:r>
              <a:rPr lang="en-US" sz="2800" dirty="0"/>
              <a:t>However, the school could, given the unique circumstances of this family, make this accommodation and allow the child to remain in the same school - which the school is supportive of and wants to do to help the family. </a:t>
            </a:r>
          </a:p>
        </p:txBody>
      </p:sp>
    </p:spTree>
    <p:extLst>
      <p:ext uri="{BB962C8B-B14F-4D97-AF65-F5344CB8AC3E}">
        <p14:creationId xmlns:p14="http://schemas.microsoft.com/office/powerpoint/2010/main" val="2705244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7463F4-9B27-46AE-82CB-09C4E756090D}"/>
              </a:ext>
            </a:extLst>
          </p:cNvPr>
          <p:cNvSpPr txBox="1"/>
          <p:nvPr/>
        </p:nvSpPr>
        <p:spPr>
          <a:xfrm>
            <a:off x="228600" y="152400"/>
            <a:ext cx="3581400" cy="707886"/>
          </a:xfrm>
          <a:prstGeom prst="rect">
            <a:avLst/>
          </a:prstGeom>
          <a:noFill/>
        </p:spPr>
        <p:txBody>
          <a:bodyPr wrap="square" rtlCol="0">
            <a:spAutoFit/>
          </a:bodyPr>
          <a:lstStyle/>
          <a:p>
            <a:r>
              <a:rPr lang="en-US" sz="4000" b="1" dirty="0"/>
              <a:t>Case Study #2</a:t>
            </a:r>
          </a:p>
        </p:txBody>
      </p:sp>
      <p:sp>
        <p:nvSpPr>
          <p:cNvPr id="3" name="TextBox 2">
            <a:extLst>
              <a:ext uri="{FF2B5EF4-FFF2-40B4-BE49-F238E27FC236}">
                <a16:creationId xmlns:a16="http://schemas.microsoft.com/office/drawing/2014/main" id="{F434405C-803D-470A-8E89-6E2203A05E68}"/>
              </a:ext>
            </a:extLst>
          </p:cNvPr>
          <p:cNvSpPr txBox="1"/>
          <p:nvPr/>
        </p:nvSpPr>
        <p:spPr>
          <a:xfrm>
            <a:off x="304800" y="860286"/>
            <a:ext cx="8610600" cy="5632311"/>
          </a:xfrm>
          <a:prstGeom prst="rect">
            <a:avLst/>
          </a:prstGeom>
          <a:noFill/>
        </p:spPr>
        <p:txBody>
          <a:bodyPr wrap="square" rtlCol="0">
            <a:spAutoFit/>
          </a:bodyPr>
          <a:lstStyle/>
          <a:p>
            <a:pPr marL="285750" indent="-285750">
              <a:buFont typeface="Arial" panose="020B0604020202020204" pitchFamily="34" charset="0"/>
              <a:buChar char="•"/>
            </a:pPr>
            <a:r>
              <a:rPr lang="en-US" sz="2400" dirty="0"/>
              <a:t>A military family with two children is relocated from Texas to New Mexico. In Texas the children were enrolled in a gifted program.</a:t>
            </a:r>
          </a:p>
          <a:p>
            <a:pPr marL="285750" indent="-285750">
              <a:buFont typeface="Arial" panose="020B0604020202020204" pitchFamily="34" charset="0"/>
              <a:buChar char="•"/>
            </a:pPr>
            <a:r>
              <a:rPr lang="en-US" sz="2400" dirty="0"/>
              <a:t>Upon their move the parent provided the receiving school with documentation from the sending school demonstrating the children were gifted.</a:t>
            </a:r>
          </a:p>
          <a:p>
            <a:pPr marL="285750" indent="-285750">
              <a:buFont typeface="Arial" panose="020B0604020202020204" pitchFamily="34" charset="0"/>
              <a:buChar char="•"/>
            </a:pPr>
            <a:r>
              <a:rPr lang="en-US" sz="2400" dirty="0"/>
              <a:t>The receiving school began the process of testing the students without guesting them into the school’s gifted program.  </a:t>
            </a:r>
          </a:p>
          <a:p>
            <a:pPr marL="285750" indent="-285750">
              <a:buFont typeface="Arial" panose="020B0604020202020204" pitchFamily="34" charset="0"/>
              <a:buChar char="•"/>
            </a:pPr>
            <a:r>
              <a:rPr lang="en-US" sz="2400" dirty="0"/>
              <a:t>The parent contacted the National Office because of the length of time it was taking the school to test the children.</a:t>
            </a:r>
          </a:p>
          <a:p>
            <a:pPr marL="285750" indent="-285750">
              <a:buFont typeface="Arial" panose="020B0604020202020204" pitchFamily="34" charset="0"/>
              <a:buChar char="•"/>
            </a:pPr>
            <a:r>
              <a:rPr lang="en-US" sz="2400" dirty="0"/>
              <a:t>The school’s Director was contacted and stated the children were not guested into the gifted program because the test results from the sending school would not have qualified them for the receiving school’s program.</a:t>
            </a:r>
          </a:p>
          <a:p>
            <a:endParaRPr lang="en-US" sz="1400" dirty="0"/>
          </a:p>
          <a:p>
            <a:pPr algn="ctr"/>
            <a:r>
              <a:rPr lang="en-US" sz="2400" dirty="0"/>
              <a:t>Does the Compact allow this?</a:t>
            </a:r>
          </a:p>
        </p:txBody>
      </p:sp>
    </p:spTree>
    <p:extLst>
      <p:ext uri="{BB962C8B-B14F-4D97-AF65-F5344CB8AC3E}">
        <p14:creationId xmlns:p14="http://schemas.microsoft.com/office/powerpoint/2010/main" val="414386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A5F932-08CC-415F-BE32-DC4C549C0233}"/>
              </a:ext>
            </a:extLst>
          </p:cNvPr>
          <p:cNvSpPr txBox="1"/>
          <p:nvPr/>
        </p:nvSpPr>
        <p:spPr>
          <a:xfrm>
            <a:off x="152400" y="152400"/>
            <a:ext cx="4800600" cy="707886"/>
          </a:xfrm>
          <a:prstGeom prst="rect">
            <a:avLst/>
          </a:prstGeom>
          <a:noFill/>
        </p:spPr>
        <p:txBody>
          <a:bodyPr wrap="square" rtlCol="0">
            <a:spAutoFit/>
          </a:bodyPr>
          <a:lstStyle/>
          <a:p>
            <a:r>
              <a:rPr lang="en-US" sz="4000" b="1" dirty="0"/>
              <a:t>Outcome</a:t>
            </a:r>
          </a:p>
        </p:txBody>
      </p:sp>
      <p:sp>
        <p:nvSpPr>
          <p:cNvPr id="3" name="TextBox 2">
            <a:extLst>
              <a:ext uri="{FF2B5EF4-FFF2-40B4-BE49-F238E27FC236}">
                <a16:creationId xmlns:a16="http://schemas.microsoft.com/office/drawing/2014/main" id="{429FFF77-E354-4D92-A361-7AA1B9FCA42C}"/>
              </a:ext>
            </a:extLst>
          </p:cNvPr>
          <p:cNvSpPr txBox="1"/>
          <p:nvPr/>
        </p:nvSpPr>
        <p:spPr>
          <a:xfrm>
            <a:off x="152400" y="990600"/>
            <a:ext cx="8839200" cy="4770537"/>
          </a:xfrm>
          <a:prstGeom prst="rect">
            <a:avLst/>
          </a:prstGeom>
          <a:noFill/>
        </p:spPr>
        <p:txBody>
          <a:bodyPr wrap="square" rtlCol="0">
            <a:spAutoFit/>
          </a:bodyPr>
          <a:lstStyle/>
          <a:p>
            <a:pPr marL="285750" indent="-285750">
              <a:buFont typeface="Arial" panose="020B0604020202020204" pitchFamily="34" charset="0"/>
              <a:buChar char="•"/>
            </a:pPr>
            <a:r>
              <a:rPr lang="en-US" sz="1900" dirty="0"/>
              <a:t>Compact Rule 5.102 - Educational Program Placement states “the receiving state school shall initially honor placement of the student in educational programs based on current educational assessments conducted at the school in the sending state.”  </a:t>
            </a:r>
          </a:p>
          <a:p>
            <a:pPr marL="285750" indent="-285750">
              <a:buFont typeface="Arial" panose="020B0604020202020204" pitchFamily="34" charset="0"/>
              <a:buChar char="•"/>
            </a:pPr>
            <a:r>
              <a:rPr lang="en-US" sz="1900" dirty="0"/>
              <a:t>The SLO contacted the National Office and the Executive Director discussed MIC3 Compact Rule Sec 5.103 - Special Education Services.  However, it applies to federal requirements for individuals with disabilities as outlined by the IDEA and would not address this issue.</a:t>
            </a:r>
          </a:p>
          <a:p>
            <a:pPr marL="285750" indent="-285750">
              <a:buFont typeface="Arial" panose="020B0604020202020204" pitchFamily="34" charset="0"/>
              <a:buChar char="•"/>
            </a:pPr>
            <a:r>
              <a:rPr lang="en-US" sz="1900" dirty="0"/>
              <a:t> Compact Rule 5.102 - Educational Program Placement states “the receiving state school shall initially honor placement of the student in educational programs based on current educational assessments conducted at the school in the sending state.”  </a:t>
            </a:r>
          </a:p>
          <a:p>
            <a:pPr marL="285750" indent="-285750">
              <a:buFont typeface="Arial" panose="020B0604020202020204" pitchFamily="34" charset="0"/>
              <a:buChar char="•"/>
            </a:pPr>
            <a:r>
              <a:rPr lang="en-US" sz="1900" dirty="0"/>
              <a:t>Since the sending state’s eligibility requirements for their gifted program were lower than the receiving state’s and because Rule 5.103 only applies to individuals with disabilities an exception for immediate access to the receiving state’s program was denied.</a:t>
            </a:r>
          </a:p>
          <a:p>
            <a:pPr marL="285750" indent="-285750">
              <a:buFont typeface="Arial" panose="020B0604020202020204" pitchFamily="34" charset="0"/>
              <a:buChar char="•"/>
            </a:pPr>
            <a:r>
              <a:rPr lang="en-US" sz="1900" dirty="0"/>
              <a:t>The receiving school did fast track the testing so the children would not be out of the program any longer than they already had been.</a:t>
            </a:r>
          </a:p>
        </p:txBody>
      </p:sp>
    </p:spTree>
    <p:extLst>
      <p:ext uri="{BB962C8B-B14F-4D97-AF65-F5344CB8AC3E}">
        <p14:creationId xmlns:p14="http://schemas.microsoft.com/office/powerpoint/2010/main" val="4113732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1CB822-87B0-49C9-B6A8-92DE7F53C443}"/>
              </a:ext>
            </a:extLst>
          </p:cNvPr>
          <p:cNvSpPr txBox="1"/>
          <p:nvPr/>
        </p:nvSpPr>
        <p:spPr>
          <a:xfrm>
            <a:off x="1295400" y="3075057"/>
            <a:ext cx="6553200" cy="707886"/>
          </a:xfrm>
          <a:prstGeom prst="rect">
            <a:avLst/>
          </a:prstGeom>
          <a:noFill/>
        </p:spPr>
        <p:txBody>
          <a:bodyPr wrap="square" rtlCol="0">
            <a:spAutoFit/>
          </a:bodyPr>
          <a:lstStyle/>
          <a:p>
            <a:pPr algn="ctr"/>
            <a:r>
              <a:rPr lang="en-US" sz="4000" dirty="0"/>
              <a:t>Questions?</a:t>
            </a:r>
          </a:p>
        </p:txBody>
      </p:sp>
    </p:spTree>
    <p:extLst>
      <p:ext uri="{BB962C8B-B14F-4D97-AF65-F5344CB8AC3E}">
        <p14:creationId xmlns:p14="http://schemas.microsoft.com/office/powerpoint/2010/main" val="326658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C24A97-CCBE-427F-9D52-D8951A56A078}"/>
              </a:ext>
            </a:extLst>
          </p:cNvPr>
          <p:cNvSpPr txBox="1"/>
          <p:nvPr/>
        </p:nvSpPr>
        <p:spPr>
          <a:xfrm>
            <a:off x="203200" y="914400"/>
            <a:ext cx="8534400" cy="707886"/>
          </a:xfrm>
          <a:prstGeom prst="rect">
            <a:avLst/>
          </a:prstGeom>
          <a:noFill/>
          <a:ln>
            <a:noFill/>
          </a:ln>
        </p:spPr>
        <p:txBody>
          <a:bodyPr wrap="square" rtlCol="0">
            <a:spAutoFit/>
          </a:bodyPr>
          <a:lstStyle/>
          <a:p>
            <a:pPr algn="ctr"/>
            <a:r>
              <a:rPr lang="en-US" sz="4000" b="1" dirty="0"/>
              <a:t>Responsibilities of a Commissioner</a:t>
            </a:r>
          </a:p>
        </p:txBody>
      </p:sp>
      <p:sp>
        <p:nvSpPr>
          <p:cNvPr id="3" name="TextBox 2">
            <a:extLst>
              <a:ext uri="{FF2B5EF4-FFF2-40B4-BE49-F238E27FC236}">
                <a16:creationId xmlns:a16="http://schemas.microsoft.com/office/drawing/2014/main" id="{76ADB891-ADE9-4148-ADE3-3DD31A4DAFCF}"/>
              </a:ext>
            </a:extLst>
          </p:cNvPr>
          <p:cNvSpPr txBox="1"/>
          <p:nvPr/>
        </p:nvSpPr>
        <p:spPr>
          <a:xfrm>
            <a:off x="203200" y="1622286"/>
            <a:ext cx="8737600" cy="3913059"/>
          </a:xfrm>
          <a:prstGeom prst="rect">
            <a:avLst/>
          </a:prstGeom>
          <a:noFill/>
          <a:ln>
            <a:noFill/>
          </a:ln>
        </p:spPr>
        <p:txBody>
          <a:bodyPr wrap="square" rtlCol="0">
            <a:spAutoFit/>
          </a:bodyPr>
          <a:lstStyle/>
          <a:p>
            <a:pPr marL="800100" lvl="1" indent="-342900">
              <a:lnSpc>
                <a:spcPct val="150000"/>
              </a:lnSpc>
              <a:buFont typeface="Wingdings" panose="05000000000000000000" pitchFamily="2" charset="2"/>
              <a:buChar char="§"/>
            </a:pPr>
            <a:r>
              <a:rPr lang="en-US" sz="2400" dirty="0"/>
              <a:t>Be familiar with your state compact statute</a:t>
            </a:r>
          </a:p>
          <a:p>
            <a:pPr marL="800100" lvl="1" indent="-342900">
              <a:lnSpc>
                <a:spcPct val="150000"/>
              </a:lnSpc>
              <a:buFont typeface="Wingdings" panose="05000000000000000000" pitchFamily="2" charset="2"/>
              <a:buChar char="§"/>
            </a:pPr>
            <a:r>
              <a:rPr lang="en-US" sz="2400" dirty="0"/>
              <a:t>Establish and/or develop state council meetings</a:t>
            </a:r>
          </a:p>
          <a:p>
            <a:pPr marL="800100" lvl="1" indent="-342900">
              <a:lnSpc>
                <a:spcPct val="150000"/>
              </a:lnSpc>
              <a:buFont typeface="Wingdings" panose="05000000000000000000" pitchFamily="2" charset="2"/>
              <a:buChar char="§"/>
            </a:pPr>
            <a:r>
              <a:rPr lang="en-US" sz="2400" dirty="0"/>
              <a:t>Submit an annual report (or brief) to the state legislature or assembly</a:t>
            </a:r>
          </a:p>
          <a:p>
            <a:pPr marL="800100" lvl="1" indent="-342900">
              <a:lnSpc>
                <a:spcPct val="150000"/>
              </a:lnSpc>
              <a:buFont typeface="Wingdings" panose="05000000000000000000" pitchFamily="2" charset="2"/>
              <a:buChar char="§"/>
            </a:pPr>
            <a:r>
              <a:rPr lang="en-US" sz="2400" dirty="0"/>
              <a:t>Attend the Annual Business Meeting</a:t>
            </a:r>
          </a:p>
          <a:p>
            <a:pPr marL="800100" lvl="1" indent="-342900">
              <a:lnSpc>
                <a:spcPct val="150000"/>
              </a:lnSpc>
              <a:buFont typeface="Wingdings" panose="05000000000000000000" pitchFamily="2" charset="2"/>
              <a:buChar char="§"/>
            </a:pPr>
            <a:r>
              <a:rPr lang="en-US" sz="2400" dirty="0"/>
              <a:t>Participate and attend standing committee meetings</a:t>
            </a:r>
          </a:p>
          <a:p>
            <a:pPr marL="800100" lvl="1" indent="-342900">
              <a:lnSpc>
                <a:spcPct val="150000"/>
              </a:lnSpc>
              <a:buFont typeface="Wingdings" panose="05000000000000000000" pitchFamily="2" charset="2"/>
              <a:buChar char="§"/>
            </a:pPr>
            <a:r>
              <a:rPr lang="en-US" sz="2400" dirty="0"/>
              <a:t>Participate in tier group meetings</a:t>
            </a:r>
          </a:p>
        </p:txBody>
      </p:sp>
    </p:spTree>
    <p:extLst>
      <p:ext uri="{BB962C8B-B14F-4D97-AF65-F5344CB8AC3E}">
        <p14:creationId xmlns:p14="http://schemas.microsoft.com/office/powerpoint/2010/main" val="1851811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873E12-CD24-4073-9689-140E4A2AEC4D}"/>
              </a:ext>
            </a:extLst>
          </p:cNvPr>
          <p:cNvSpPr txBox="1"/>
          <p:nvPr/>
        </p:nvSpPr>
        <p:spPr>
          <a:xfrm>
            <a:off x="266700" y="990600"/>
            <a:ext cx="8610600" cy="707886"/>
          </a:xfrm>
          <a:prstGeom prst="rect">
            <a:avLst/>
          </a:prstGeom>
          <a:noFill/>
          <a:ln>
            <a:noFill/>
          </a:ln>
        </p:spPr>
        <p:txBody>
          <a:bodyPr wrap="square" rtlCol="0">
            <a:spAutoFit/>
          </a:bodyPr>
          <a:lstStyle/>
          <a:p>
            <a:pPr algn="ctr"/>
            <a:r>
              <a:rPr lang="en-US" sz="4000" b="1" dirty="0"/>
              <a:t>Duties of a Commissioner</a:t>
            </a:r>
          </a:p>
        </p:txBody>
      </p:sp>
      <p:sp>
        <p:nvSpPr>
          <p:cNvPr id="3" name="TextBox 2">
            <a:extLst>
              <a:ext uri="{FF2B5EF4-FFF2-40B4-BE49-F238E27FC236}">
                <a16:creationId xmlns:a16="http://schemas.microsoft.com/office/drawing/2014/main" id="{646A7719-7527-4601-B8DE-FFF9124DA556}"/>
              </a:ext>
            </a:extLst>
          </p:cNvPr>
          <p:cNvSpPr txBox="1"/>
          <p:nvPr/>
        </p:nvSpPr>
        <p:spPr>
          <a:xfrm>
            <a:off x="438150" y="1828800"/>
            <a:ext cx="8267700" cy="3970318"/>
          </a:xfrm>
          <a:prstGeom prst="rect">
            <a:avLst/>
          </a:prstGeom>
          <a:noFill/>
        </p:spPr>
        <p:txBody>
          <a:bodyPr wrap="square" rtlCol="0">
            <a:spAutoFit/>
          </a:bodyPr>
          <a:lstStyle/>
          <a:p>
            <a:pPr marL="914400" lvl="1" indent="-457200">
              <a:lnSpc>
                <a:spcPct val="150000"/>
              </a:lnSpc>
              <a:buFont typeface="Wingdings" panose="05000000000000000000" pitchFamily="2" charset="2"/>
              <a:buChar char="§"/>
            </a:pPr>
            <a:r>
              <a:rPr lang="en-US" sz="2800" dirty="0"/>
              <a:t>Submit Code of Conduct Form </a:t>
            </a:r>
          </a:p>
          <a:p>
            <a:pPr marL="914400" lvl="1" indent="-457200">
              <a:lnSpc>
                <a:spcPct val="150000"/>
              </a:lnSpc>
              <a:buFont typeface="Wingdings" panose="05000000000000000000" pitchFamily="2" charset="2"/>
              <a:buChar char="§"/>
            </a:pPr>
            <a:r>
              <a:rPr lang="en-US" sz="2800" dirty="0"/>
              <a:t>Report state council meeting dates</a:t>
            </a:r>
          </a:p>
          <a:p>
            <a:pPr marL="914400" lvl="1" indent="-457200">
              <a:lnSpc>
                <a:spcPct val="150000"/>
              </a:lnSpc>
              <a:buFont typeface="Wingdings" panose="05000000000000000000" pitchFamily="2" charset="2"/>
              <a:buChar char="§"/>
            </a:pPr>
            <a:r>
              <a:rPr lang="en-US" sz="2800" dirty="0"/>
              <a:t>Submit state compact documentation</a:t>
            </a:r>
          </a:p>
          <a:p>
            <a:pPr marL="914400" lvl="1" indent="-457200">
              <a:lnSpc>
                <a:spcPct val="150000"/>
              </a:lnSpc>
              <a:buFont typeface="Wingdings" panose="05000000000000000000" pitchFamily="2" charset="2"/>
              <a:buChar char="§"/>
            </a:pPr>
            <a:r>
              <a:rPr lang="en-US" sz="2800" dirty="0"/>
              <a:t>Ensure MIC3 state compact webpage is current</a:t>
            </a:r>
          </a:p>
          <a:p>
            <a:pPr marL="914400" lvl="1" indent="-457200">
              <a:lnSpc>
                <a:spcPct val="150000"/>
              </a:lnSpc>
              <a:buFont typeface="Wingdings" panose="05000000000000000000" pitchFamily="2" charset="2"/>
              <a:buChar char="§"/>
            </a:pPr>
            <a:r>
              <a:rPr lang="en-US" sz="2800" dirty="0"/>
              <a:t>Respond timely to Commission requests, referrals, etc.</a:t>
            </a:r>
          </a:p>
        </p:txBody>
      </p:sp>
    </p:spTree>
    <p:extLst>
      <p:ext uri="{BB962C8B-B14F-4D97-AF65-F5344CB8AC3E}">
        <p14:creationId xmlns:p14="http://schemas.microsoft.com/office/powerpoint/2010/main" val="2383846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EC8504-D873-40CC-82C4-6C6C6C920623}"/>
              </a:ext>
            </a:extLst>
          </p:cNvPr>
          <p:cNvSpPr txBox="1"/>
          <p:nvPr/>
        </p:nvSpPr>
        <p:spPr>
          <a:xfrm>
            <a:off x="571500" y="990600"/>
            <a:ext cx="8001000" cy="707886"/>
          </a:xfrm>
          <a:prstGeom prst="rect">
            <a:avLst/>
          </a:prstGeom>
          <a:noFill/>
        </p:spPr>
        <p:txBody>
          <a:bodyPr wrap="square" rtlCol="0">
            <a:spAutoFit/>
          </a:bodyPr>
          <a:lstStyle/>
          <a:p>
            <a:pPr algn="ctr"/>
            <a:r>
              <a:rPr lang="en-US" sz="4000" b="1" dirty="0"/>
              <a:t>Resignations and Term End</a:t>
            </a:r>
          </a:p>
        </p:txBody>
      </p:sp>
      <p:sp>
        <p:nvSpPr>
          <p:cNvPr id="3" name="TextBox 2">
            <a:extLst>
              <a:ext uri="{FF2B5EF4-FFF2-40B4-BE49-F238E27FC236}">
                <a16:creationId xmlns:a16="http://schemas.microsoft.com/office/drawing/2014/main" id="{A7E3AC8D-8B64-469E-AC6B-E320D9389DBA}"/>
              </a:ext>
            </a:extLst>
          </p:cNvPr>
          <p:cNvSpPr txBox="1"/>
          <p:nvPr/>
        </p:nvSpPr>
        <p:spPr>
          <a:xfrm>
            <a:off x="571500" y="2123579"/>
            <a:ext cx="8001000" cy="261084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t>Inform the commission, state appointing authority, and your state council.</a:t>
            </a:r>
          </a:p>
          <a:p>
            <a:pPr marL="285750" indent="-285750">
              <a:lnSpc>
                <a:spcPct val="150000"/>
              </a:lnSpc>
              <a:buFont typeface="Arial" panose="020B0604020202020204" pitchFamily="34" charset="0"/>
              <a:buChar char="•"/>
            </a:pPr>
            <a:r>
              <a:rPr lang="en-US" sz="2800" dirty="0"/>
              <a:t>Assist in the appointment of the new commissioner.</a:t>
            </a:r>
          </a:p>
          <a:p>
            <a:pPr marL="285750" indent="-285750">
              <a:lnSpc>
                <a:spcPct val="150000"/>
              </a:lnSpc>
              <a:buFont typeface="Arial" panose="020B0604020202020204" pitchFamily="34" charset="0"/>
              <a:buChar char="•"/>
            </a:pPr>
            <a:r>
              <a:rPr lang="en-US" sz="2800" dirty="0"/>
              <a:t>Assist in the transition of the new commissioner.</a:t>
            </a:r>
          </a:p>
        </p:txBody>
      </p:sp>
    </p:spTree>
    <p:extLst>
      <p:ext uri="{BB962C8B-B14F-4D97-AF65-F5344CB8AC3E}">
        <p14:creationId xmlns:p14="http://schemas.microsoft.com/office/powerpoint/2010/main" val="39682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DC2F06-E628-488E-BA69-0B50E6039AF4}"/>
              </a:ext>
            </a:extLst>
          </p:cNvPr>
          <p:cNvSpPr txBox="1"/>
          <p:nvPr/>
        </p:nvSpPr>
        <p:spPr>
          <a:xfrm>
            <a:off x="0" y="914400"/>
            <a:ext cx="9144000" cy="584775"/>
          </a:xfrm>
          <a:prstGeom prst="rect">
            <a:avLst/>
          </a:prstGeom>
          <a:noFill/>
        </p:spPr>
        <p:txBody>
          <a:bodyPr wrap="square" rtlCol="0">
            <a:spAutoFit/>
          </a:bodyPr>
          <a:lstStyle/>
          <a:p>
            <a:pPr algn="ctr"/>
            <a:r>
              <a:rPr lang="en-US" sz="3200" b="1" dirty="0"/>
              <a:t>Compact Rules</a:t>
            </a:r>
          </a:p>
        </p:txBody>
      </p:sp>
      <p:sp>
        <p:nvSpPr>
          <p:cNvPr id="4" name="TextBox 3">
            <a:extLst>
              <a:ext uri="{FF2B5EF4-FFF2-40B4-BE49-F238E27FC236}">
                <a16:creationId xmlns:a16="http://schemas.microsoft.com/office/drawing/2014/main" id="{1C2BBA7F-89D6-43EA-BE58-C29A90B8D737}"/>
              </a:ext>
            </a:extLst>
          </p:cNvPr>
          <p:cNvSpPr txBox="1"/>
          <p:nvPr/>
        </p:nvSpPr>
        <p:spPr>
          <a:xfrm>
            <a:off x="152400" y="1499175"/>
            <a:ext cx="8839200" cy="4955203"/>
          </a:xfrm>
          <a:prstGeom prst="rect">
            <a:avLst/>
          </a:prstGeom>
          <a:noFill/>
          <a:ln>
            <a:noFill/>
          </a:ln>
        </p:spPr>
        <p:txBody>
          <a:bodyPr wrap="square" rtlCol="0">
            <a:spAutoFit/>
          </a:bodyPr>
          <a:lstStyle/>
          <a:p>
            <a:r>
              <a:rPr lang="en-US" sz="2400" dirty="0"/>
              <a:t>Chapter 700 – Oversight, Enforcement and Dispute Resolutions</a:t>
            </a:r>
            <a:r>
              <a:rPr lang="en-US" sz="2400" i="1" dirty="0"/>
              <a:t> </a:t>
            </a:r>
          </a:p>
          <a:p>
            <a:r>
              <a:rPr lang="en-US" sz="2000" i="1" dirty="0"/>
              <a:t>Sec 7.101 – Informal Communication to Resolve Disputes or Controversies</a:t>
            </a:r>
          </a:p>
          <a:p>
            <a:endParaRPr lang="en-US" sz="800" i="1" dirty="0"/>
          </a:p>
          <a:p>
            <a:r>
              <a:rPr lang="en-US" dirty="0"/>
              <a:t>(a) States shall attempt to resolve disputes or controversies by communicating with each other by telephone, telefax, or electronic mail.</a:t>
            </a:r>
          </a:p>
          <a:p>
            <a:endParaRPr lang="en-US" dirty="0"/>
          </a:p>
          <a:p>
            <a:r>
              <a:rPr lang="en-US" dirty="0"/>
              <a:t>(b) Failure to resolve dispute or controversy:</a:t>
            </a:r>
          </a:p>
          <a:p>
            <a:endParaRPr lang="en-US" dirty="0"/>
          </a:p>
          <a:p>
            <a:pPr marL="342900" indent="-342900">
              <a:buAutoNum type="arabicParenBoth"/>
            </a:pPr>
            <a:r>
              <a:rPr lang="en-US" dirty="0"/>
              <a:t>States shall pursue one or more of the informal dispute resolution processes…before resorting to formal resolution alternatives</a:t>
            </a:r>
          </a:p>
          <a:p>
            <a:pPr marL="342900" indent="-342900">
              <a:buAutoNum type="arabicParenBoth"/>
            </a:pPr>
            <a:endParaRPr lang="en-US" dirty="0"/>
          </a:p>
          <a:p>
            <a:pPr marL="342900" indent="-342900">
              <a:buAutoNum type="arabicParenBoth"/>
            </a:pPr>
            <a:r>
              <a:rPr lang="en-US" dirty="0"/>
              <a:t>Parties shall submit a written request to the executive director for assistance in resolving the controversy or dispute.  The executive director shall provide a written response to the parties within ten (10) days and may at the executive director’s discretion, seek the assistance of legal counsel or the executive committee in resolving the dispute.  The executive director may authorize its standing committees or the executive director to assist in resolving the dispute or controversy.</a:t>
            </a:r>
          </a:p>
        </p:txBody>
      </p:sp>
    </p:spTree>
    <p:extLst>
      <p:ext uri="{BB962C8B-B14F-4D97-AF65-F5344CB8AC3E}">
        <p14:creationId xmlns:p14="http://schemas.microsoft.com/office/powerpoint/2010/main" val="3057449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444599-3108-40F1-916A-1BFB0360878A}"/>
              </a:ext>
            </a:extLst>
          </p:cNvPr>
          <p:cNvSpPr txBox="1"/>
          <p:nvPr/>
        </p:nvSpPr>
        <p:spPr>
          <a:xfrm>
            <a:off x="228600" y="838200"/>
            <a:ext cx="8686800" cy="584775"/>
          </a:xfrm>
          <a:prstGeom prst="rect">
            <a:avLst/>
          </a:prstGeom>
          <a:noFill/>
        </p:spPr>
        <p:txBody>
          <a:bodyPr wrap="square" rtlCol="0">
            <a:spAutoFit/>
          </a:bodyPr>
          <a:lstStyle/>
          <a:p>
            <a:pPr algn="ctr"/>
            <a:r>
              <a:rPr lang="en-US" sz="3200" b="1" dirty="0"/>
              <a:t>Compact Rules</a:t>
            </a:r>
          </a:p>
        </p:txBody>
      </p:sp>
      <p:sp>
        <p:nvSpPr>
          <p:cNvPr id="3" name="TextBox 2">
            <a:extLst>
              <a:ext uri="{FF2B5EF4-FFF2-40B4-BE49-F238E27FC236}">
                <a16:creationId xmlns:a16="http://schemas.microsoft.com/office/drawing/2014/main" id="{DA7F0E02-9315-4554-8526-8CAD4B4601F5}"/>
              </a:ext>
            </a:extLst>
          </p:cNvPr>
          <p:cNvSpPr txBox="1"/>
          <p:nvPr/>
        </p:nvSpPr>
        <p:spPr>
          <a:xfrm>
            <a:off x="228600" y="1435675"/>
            <a:ext cx="8686800" cy="2185214"/>
          </a:xfrm>
          <a:prstGeom prst="rect">
            <a:avLst/>
          </a:prstGeom>
          <a:noFill/>
        </p:spPr>
        <p:txBody>
          <a:bodyPr wrap="square" rtlCol="0">
            <a:spAutoFit/>
          </a:bodyPr>
          <a:lstStyle/>
          <a:p>
            <a:r>
              <a:rPr lang="en-US" sz="2400" dirty="0"/>
              <a:t>Chapter 700 – Oversight, Enforcement, and Dispute Resolution cont.</a:t>
            </a:r>
          </a:p>
          <a:p>
            <a:r>
              <a:rPr lang="en-US" sz="2000" dirty="0"/>
              <a:t>Sec 7.102 – </a:t>
            </a:r>
            <a:r>
              <a:rPr lang="en-US" sz="2000" i="1" dirty="0"/>
              <a:t>Formal Resolution of Disputes and Controversies</a:t>
            </a:r>
          </a:p>
          <a:p>
            <a:endParaRPr lang="en-US" sz="2000" dirty="0"/>
          </a:p>
          <a:p>
            <a:pPr marL="342900" indent="-342900">
              <a:buAutoNum type="alphaLcParenBoth"/>
            </a:pPr>
            <a:r>
              <a:rPr lang="en-US" dirty="0"/>
              <a:t>Alternative dispute resolution – Any controversy or dispute between or among compacting states that arises from or relates to this compact that is not resolved under sec. 7.101 may be resolved by alternative dispute resolution processes.  These shall consist of mediation and arbitration</a:t>
            </a:r>
          </a:p>
        </p:txBody>
      </p:sp>
    </p:spTree>
    <p:extLst>
      <p:ext uri="{BB962C8B-B14F-4D97-AF65-F5344CB8AC3E}">
        <p14:creationId xmlns:p14="http://schemas.microsoft.com/office/powerpoint/2010/main" val="244418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4846AB-BF80-48B3-AD61-37879A937797}"/>
              </a:ext>
            </a:extLst>
          </p:cNvPr>
          <p:cNvSpPr txBox="1"/>
          <p:nvPr/>
        </p:nvSpPr>
        <p:spPr>
          <a:xfrm>
            <a:off x="304800" y="816690"/>
            <a:ext cx="8534400" cy="584775"/>
          </a:xfrm>
          <a:prstGeom prst="rect">
            <a:avLst/>
          </a:prstGeom>
          <a:noFill/>
        </p:spPr>
        <p:txBody>
          <a:bodyPr wrap="square" rtlCol="0">
            <a:spAutoFit/>
          </a:bodyPr>
          <a:lstStyle/>
          <a:p>
            <a:pPr algn="ctr"/>
            <a:r>
              <a:rPr lang="en-US" sz="3200" b="1" dirty="0">
                <a:cs typeface="Arial" panose="020B0604020202020204" pitchFamily="34" charset="0"/>
              </a:rPr>
              <a:t>State Council</a:t>
            </a:r>
          </a:p>
        </p:txBody>
      </p:sp>
      <p:sp>
        <p:nvSpPr>
          <p:cNvPr id="3" name="TextBox 2">
            <a:extLst>
              <a:ext uri="{FF2B5EF4-FFF2-40B4-BE49-F238E27FC236}">
                <a16:creationId xmlns:a16="http://schemas.microsoft.com/office/drawing/2014/main" id="{47379E6C-5895-46F2-A016-662175FB7EA4}"/>
              </a:ext>
            </a:extLst>
          </p:cNvPr>
          <p:cNvSpPr txBox="1"/>
          <p:nvPr/>
        </p:nvSpPr>
        <p:spPr>
          <a:xfrm>
            <a:off x="304800" y="1376065"/>
            <a:ext cx="8534400" cy="1754326"/>
          </a:xfrm>
          <a:prstGeom prst="rect">
            <a:avLst/>
          </a:prstGeom>
          <a:noFill/>
        </p:spPr>
        <p:txBody>
          <a:bodyPr wrap="square" rtlCol="0">
            <a:spAutoFit/>
          </a:bodyPr>
          <a:lstStyle/>
          <a:p>
            <a:pPr marL="285750" lvl="0" indent="-285750">
              <a:buFont typeface="Arial" panose="020B0604020202020204" pitchFamily="34" charset="0"/>
              <a:buChar char="•"/>
            </a:pPr>
            <a:r>
              <a:rPr lang="en-US" dirty="0"/>
              <a:t>State councils implement the Compact</a:t>
            </a:r>
          </a:p>
          <a:p>
            <a:pPr marL="285750" lvl="0" indent="-285750">
              <a:buFont typeface="Arial" panose="020B0604020202020204" pitchFamily="34" charset="0"/>
              <a:buChar char="•"/>
            </a:pPr>
            <a:r>
              <a:rPr lang="en-US" dirty="0"/>
              <a:t>“sunshine/public notice” laws</a:t>
            </a:r>
          </a:p>
          <a:p>
            <a:pPr lvl="1"/>
            <a:r>
              <a:rPr lang="en-US" dirty="0"/>
              <a:t>Model language or additional member inclusions</a:t>
            </a:r>
          </a:p>
          <a:p>
            <a:pPr marL="285750" indent="-285750">
              <a:buFont typeface="Arial" panose="020B0604020202020204" pitchFamily="34" charset="0"/>
              <a:buChar char="•"/>
            </a:pPr>
            <a:r>
              <a:rPr lang="en-US" dirty="0"/>
              <a:t>State Council membership</a:t>
            </a:r>
          </a:p>
          <a:p>
            <a:pPr marL="742950" lvl="1" indent="-285750">
              <a:buFont typeface="Courier New" panose="02070309020205020404" pitchFamily="49" charset="0"/>
              <a:buChar char="o"/>
            </a:pPr>
            <a:r>
              <a:rPr lang="en-US" dirty="0"/>
              <a:t>Military Representative appointed by the USDOD</a:t>
            </a:r>
          </a:p>
          <a:p>
            <a:endParaRPr lang="en-US" dirty="0"/>
          </a:p>
        </p:txBody>
      </p:sp>
      <p:sp>
        <p:nvSpPr>
          <p:cNvPr id="4" name="TextBox 3">
            <a:extLst>
              <a:ext uri="{FF2B5EF4-FFF2-40B4-BE49-F238E27FC236}">
                <a16:creationId xmlns:a16="http://schemas.microsoft.com/office/drawing/2014/main" id="{D020F6D5-E285-4DDE-B834-CB47CB3B8BF3}"/>
              </a:ext>
            </a:extLst>
          </p:cNvPr>
          <p:cNvSpPr txBox="1"/>
          <p:nvPr/>
        </p:nvSpPr>
        <p:spPr>
          <a:xfrm>
            <a:off x="304800" y="3274352"/>
            <a:ext cx="8534400" cy="584775"/>
          </a:xfrm>
          <a:prstGeom prst="rect">
            <a:avLst/>
          </a:prstGeom>
          <a:noFill/>
        </p:spPr>
        <p:txBody>
          <a:bodyPr wrap="square" rtlCol="0">
            <a:spAutoFit/>
          </a:bodyPr>
          <a:lstStyle/>
          <a:p>
            <a:pPr algn="ctr"/>
            <a:r>
              <a:rPr lang="en-US" sz="3200" b="1" dirty="0"/>
              <a:t>Purpose</a:t>
            </a:r>
            <a:r>
              <a:rPr lang="en-US" sz="3200" dirty="0"/>
              <a:t> </a:t>
            </a:r>
          </a:p>
        </p:txBody>
      </p:sp>
      <p:sp>
        <p:nvSpPr>
          <p:cNvPr id="5" name="TextBox 4">
            <a:extLst>
              <a:ext uri="{FF2B5EF4-FFF2-40B4-BE49-F238E27FC236}">
                <a16:creationId xmlns:a16="http://schemas.microsoft.com/office/drawing/2014/main" id="{1AF5CEB6-137E-44C1-9DE1-87CABA212CCC}"/>
              </a:ext>
            </a:extLst>
          </p:cNvPr>
          <p:cNvSpPr txBox="1"/>
          <p:nvPr/>
        </p:nvSpPr>
        <p:spPr>
          <a:xfrm>
            <a:off x="304800" y="4003088"/>
            <a:ext cx="8534400" cy="1754326"/>
          </a:xfrm>
          <a:prstGeom prst="rect">
            <a:avLst/>
          </a:prstGeom>
          <a:noFill/>
        </p:spPr>
        <p:txBody>
          <a:bodyPr wrap="square" rtlCol="0">
            <a:spAutoFit/>
          </a:bodyPr>
          <a:lstStyle/>
          <a:p>
            <a:pPr marL="285750" indent="-285750">
              <a:buFont typeface="Arial" panose="020B0604020202020204" pitchFamily="34" charset="0"/>
              <a:buChar char="•"/>
            </a:pPr>
            <a:r>
              <a:rPr lang="en-US" dirty="0"/>
              <a:t>Engagement of stakeholders</a:t>
            </a:r>
          </a:p>
          <a:p>
            <a:pPr marL="285750" indent="-285750">
              <a:buFont typeface="Arial" panose="020B0604020202020204" pitchFamily="34" charset="0"/>
              <a:buChar char="•"/>
            </a:pPr>
            <a:r>
              <a:rPr lang="en-US" dirty="0"/>
              <a:t>Communication</a:t>
            </a:r>
          </a:p>
          <a:p>
            <a:pPr marL="742950" lvl="1" indent="-285750">
              <a:buFont typeface="Courier New" panose="02070309020205020404" pitchFamily="49" charset="0"/>
              <a:buChar char="o"/>
            </a:pPr>
            <a:r>
              <a:rPr lang="en-US" dirty="0"/>
              <a:t>Disseminate relevant compact information </a:t>
            </a:r>
          </a:p>
          <a:p>
            <a:pPr marL="742950" lvl="1" indent="-285750">
              <a:buFont typeface="Courier New" panose="02070309020205020404" pitchFamily="49" charset="0"/>
              <a:buChar char="o"/>
            </a:pPr>
            <a:r>
              <a:rPr lang="en-US" dirty="0"/>
              <a:t>Discuss concerns and cases brought to the state/Commissioner level</a:t>
            </a:r>
          </a:p>
          <a:p>
            <a:pPr marL="742950" lvl="1" indent="-285750">
              <a:buFont typeface="Courier New" panose="02070309020205020404" pitchFamily="49" charset="0"/>
              <a:buChar char="o"/>
            </a:pPr>
            <a:r>
              <a:rPr lang="en-US" dirty="0"/>
              <a:t>Inform council of national commission issues or tasks</a:t>
            </a:r>
          </a:p>
          <a:p>
            <a:pPr marL="285750" indent="-285750">
              <a:buFont typeface="Arial" panose="020B0604020202020204" pitchFamily="34" charset="0"/>
              <a:buChar char="•"/>
            </a:pPr>
            <a:r>
              <a:rPr lang="en-US" dirty="0"/>
              <a:t>Find solutions and address concerns</a:t>
            </a:r>
          </a:p>
        </p:txBody>
      </p:sp>
    </p:spTree>
    <p:extLst>
      <p:ext uri="{BB962C8B-B14F-4D97-AF65-F5344CB8AC3E}">
        <p14:creationId xmlns:p14="http://schemas.microsoft.com/office/powerpoint/2010/main" val="240925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D81E73-AFDF-4A03-938D-A91A20302512}"/>
              </a:ext>
            </a:extLst>
          </p:cNvPr>
          <p:cNvSpPr txBox="1"/>
          <p:nvPr/>
        </p:nvSpPr>
        <p:spPr>
          <a:xfrm>
            <a:off x="254000" y="995451"/>
            <a:ext cx="8686800" cy="584775"/>
          </a:xfrm>
          <a:prstGeom prst="rect">
            <a:avLst/>
          </a:prstGeom>
          <a:noFill/>
        </p:spPr>
        <p:txBody>
          <a:bodyPr wrap="square" rtlCol="0">
            <a:spAutoFit/>
          </a:bodyPr>
          <a:lstStyle/>
          <a:p>
            <a:pPr algn="ctr"/>
            <a:r>
              <a:rPr lang="en-US" sz="3200" b="1" dirty="0">
                <a:cs typeface="Arial" panose="020B0604020202020204" pitchFamily="34" charset="0"/>
              </a:rPr>
              <a:t>Department of Defense</a:t>
            </a:r>
          </a:p>
        </p:txBody>
      </p:sp>
      <p:sp>
        <p:nvSpPr>
          <p:cNvPr id="3" name="TextBox 2">
            <a:extLst>
              <a:ext uri="{FF2B5EF4-FFF2-40B4-BE49-F238E27FC236}">
                <a16:creationId xmlns:a16="http://schemas.microsoft.com/office/drawing/2014/main" id="{D72CE808-C1C9-4075-9404-F9E1A5B5AFD1}"/>
              </a:ext>
            </a:extLst>
          </p:cNvPr>
          <p:cNvSpPr txBox="1"/>
          <p:nvPr/>
        </p:nvSpPr>
        <p:spPr>
          <a:xfrm>
            <a:off x="254000" y="1826448"/>
            <a:ext cx="86868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Designates the ex-officio member to the MIC3</a:t>
            </a:r>
          </a:p>
          <a:p>
            <a:pPr marL="285750" indent="-285750">
              <a:buFont typeface="Arial" panose="020B0604020202020204" pitchFamily="34" charset="0"/>
              <a:buChar char="•"/>
            </a:pPr>
            <a:r>
              <a:rPr lang="en-US" dirty="0"/>
              <a:t>Designates a military representative to serve on the State Council</a:t>
            </a:r>
          </a:p>
          <a:p>
            <a:pPr marL="285750" indent="-285750">
              <a:buFont typeface="Arial" panose="020B0604020202020204" pitchFamily="34" charset="0"/>
              <a:buChar char="•"/>
            </a:pPr>
            <a:r>
              <a:rPr lang="en-US" dirty="0"/>
              <a:t>Ensuring Department of Defense Education Activity (DoDEA) compliance with provisions of the Compact</a:t>
            </a:r>
          </a:p>
          <a:p>
            <a:pPr marL="285750" indent="-285750">
              <a:buFont typeface="Arial" panose="020B0604020202020204" pitchFamily="34" charset="0"/>
              <a:buChar char="•"/>
            </a:pPr>
            <a:endParaRPr lang="en-US" dirty="0"/>
          </a:p>
          <a:p>
            <a:r>
              <a:rPr lang="en-US" b="1" dirty="0"/>
              <a:t>Defense State Liaison Office (DSLO)</a:t>
            </a:r>
          </a:p>
          <a:p>
            <a:pPr marL="285750" indent="-285750">
              <a:buFont typeface="Arial" panose="020B0604020202020204" pitchFamily="34" charset="0"/>
              <a:buChar char="•"/>
            </a:pPr>
            <a:r>
              <a:rPr lang="en-US" dirty="0"/>
              <a:t>Coordinates written request from State Commissioners for designation of military representatives to State Councils</a:t>
            </a:r>
          </a:p>
        </p:txBody>
      </p:sp>
      <p:sp>
        <p:nvSpPr>
          <p:cNvPr id="4" name="TextBox 3">
            <a:extLst>
              <a:ext uri="{FF2B5EF4-FFF2-40B4-BE49-F238E27FC236}">
                <a16:creationId xmlns:a16="http://schemas.microsoft.com/office/drawing/2014/main" id="{51154A12-1AC2-4FB4-A30F-1AAAD965FF2E}"/>
              </a:ext>
            </a:extLst>
          </p:cNvPr>
          <p:cNvSpPr txBox="1"/>
          <p:nvPr/>
        </p:nvSpPr>
        <p:spPr>
          <a:xfrm>
            <a:off x="254000" y="4534594"/>
            <a:ext cx="8686800" cy="584775"/>
          </a:xfrm>
          <a:prstGeom prst="rect">
            <a:avLst/>
          </a:prstGeom>
          <a:noFill/>
        </p:spPr>
        <p:txBody>
          <a:bodyPr wrap="square" rtlCol="0">
            <a:spAutoFit/>
          </a:bodyPr>
          <a:lstStyle/>
          <a:p>
            <a:pPr algn="ctr"/>
            <a:r>
              <a:rPr lang="en-US" sz="3200" b="1" dirty="0"/>
              <a:t>Military Representative</a:t>
            </a:r>
          </a:p>
        </p:txBody>
      </p:sp>
      <p:sp>
        <p:nvSpPr>
          <p:cNvPr id="5" name="TextBox 4">
            <a:extLst>
              <a:ext uri="{FF2B5EF4-FFF2-40B4-BE49-F238E27FC236}">
                <a16:creationId xmlns:a16="http://schemas.microsoft.com/office/drawing/2014/main" id="{400500D7-4073-4A8C-80A2-7295486BAD4C}"/>
              </a:ext>
            </a:extLst>
          </p:cNvPr>
          <p:cNvSpPr txBox="1"/>
          <p:nvPr/>
        </p:nvSpPr>
        <p:spPr>
          <a:xfrm>
            <a:off x="228600" y="5257800"/>
            <a:ext cx="8686800" cy="923330"/>
          </a:xfrm>
          <a:prstGeom prst="rect">
            <a:avLst/>
          </a:prstGeom>
          <a:noFill/>
        </p:spPr>
        <p:txBody>
          <a:bodyPr wrap="square" rtlCol="0">
            <a:spAutoFit/>
          </a:bodyPr>
          <a:lstStyle/>
          <a:p>
            <a:pPr marL="285750" indent="-285750">
              <a:buFont typeface="Arial" panose="020B0604020202020204" pitchFamily="34" charset="0"/>
              <a:buChar char="•"/>
            </a:pPr>
            <a:r>
              <a:rPr lang="en-US" dirty="0"/>
              <a:t>Are military members or civilian employee of the DoD</a:t>
            </a:r>
          </a:p>
          <a:p>
            <a:pPr marL="285750" indent="-285750">
              <a:buFont typeface="Arial" panose="020B0604020202020204" pitchFamily="34" charset="0"/>
              <a:buChar char="•"/>
            </a:pPr>
            <a:r>
              <a:rPr lang="en-US" dirty="0"/>
              <a:t>Commissioners can obtain them Military Representative’s contact name and information by visiting our website, www.mic3.net </a:t>
            </a:r>
          </a:p>
        </p:txBody>
      </p:sp>
    </p:spTree>
    <p:extLst>
      <p:ext uri="{BB962C8B-B14F-4D97-AF65-F5344CB8AC3E}">
        <p14:creationId xmlns:p14="http://schemas.microsoft.com/office/powerpoint/2010/main" val="4024457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EC76A-EFEF-4C8A-9E4E-E76AA7FCE6F9}"/>
              </a:ext>
            </a:extLst>
          </p:cNvPr>
          <p:cNvSpPr txBox="1"/>
          <p:nvPr/>
        </p:nvSpPr>
        <p:spPr>
          <a:xfrm>
            <a:off x="419100" y="743972"/>
            <a:ext cx="8305800" cy="584775"/>
          </a:xfrm>
          <a:prstGeom prst="rect">
            <a:avLst/>
          </a:prstGeom>
          <a:noFill/>
        </p:spPr>
        <p:txBody>
          <a:bodyPr wrap="square" rtlCol="0">
            <a:spAutoFit/>
          </a:bodyPr>
          <a:lstStyle/>
          <a:p>
            <a:pPr algn="ctr"/>
            <a:r>
              <a:rPr lang="en-US" sz="3200" b="1" dirty="0"/>
              <a:t>Military Representative</a:t>
            </a:r>
          </a:p>
        </p:txBody>
      </p:sp>
      <p:sp>
        <p:nvSpPr>
          <p:cNvPr id="3" name="TextBox 2">
            <a:extLst>
              <a:ext uri="{FF2B5EF4-FFF2-40B4-BE49-F238E27FC236}">
                <a16:creationId xmlns:a16="http://schemas.microsoft.com/office/drawing/2014/main" id="{BE67DF47-6537-4895-BCB0-DBF1CD39C10A}"/>
              </a:ext>
            </a:extLst>
          </p:cNvPr>
          <p:cNvSpPr txBox="1"/>
          <p:nvPr/>
        </p:nvSpPr>
        <p:spPr>
          <a:xfrm>
            <a:off x="419100" y="1544189"/>
            <a:ext cx="83058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Acts as a liaison to State Councils</a:t>
            </a:r>
          </a:p>
          <a:p>
            <a:pPr marL="285750" indent="-285750">
              <a:buFont typeface="Arial" panose="020B0604020202020204" pitchFamily="34" charset="0"/>
              <a:buChar char="•"/>
            </a:pPr>
            <a:r>
              <a:rPr lang="en-US" dirty="0"/>
              <a:t>Vital to the State Council’s understanding of educational transition issues facing children of service members.</a:t>
            </a:r>
          </a:p>
          <a:p>
            <a:pPr marL="285750" indent="-285750">
              <a:buFont typeface="Arial" panose="020B0604020202020204" pitchFamily="34" charset="0"/>
              <a:buChar char="•"/>
            </a:pPr>
            <a:r>
              <a:rPr lang="en-US" dirty="0"/>
              <a:t>Provides guidance and advice on matters involving the military family relations and support.</a:t>
            </a:r>
          </a:p>
        </p:txBody>
      </p:sp>
      <p:sp>
        <p:nvSpPr>
          <p:cNvPr id="4" name="TextBox 3">
            <a:extLst>
              <a:ext uri="{FF2B5EF4-FFF2-40B4-BE49-F238E27FC236}">
                <a16:creationId xmlns:a16="http://schemas.microsoft.com/office/drawing/2014/main" id="{E29E2230-8D07-49BE-AE0F-0166F1D2ACC3}"/>
              </a:ext>
            </a:extLst>
          </p:cNvPr>
          <p:cNvSpPr txBox="1"/>
          <p:nvPr/>
        </p:nvSpPr>
        <p:spPr>
          <a:xfrm>
            <a:off x="457200" y="1128691"/>
            <a:ext cx="8305800" cy="461665"/>
          </a:xfrm>
          <a:prstGeom prst="rect">
            <a:avLst/>
          </a:prstGeom>
          <a:noFill/>
        </p:spPr>
        <p:txBody>
          <a:bodyPr wrap="square" rtlCol="0">
            <a:spAutoFit/>
          </a:bodyPr>
          <a:lstStyle/>
          <a:p>
            <a:r>
              <a:rPr lang="en-US" sz="2400" b="1" dirty="0"/>
              <a:t>Role</a:t>
            </a:r>
          </a:p>
        </p:txBody>
      </p:sp>
      <p:sp>
        <p:nvSpPr>
          <p:cNvPr id="5" name="TextBox 4">
            <a:extLst>
              <a:ext uri="{FF2B5EF4-FFF2-40B4-BE49-F238E27FC236}">
                <a16:creationId xmlns:a16="http://schemas.microsoft.com/office/drawing/2014/main" id="{C8FA8D0C-BFCE-4076-8F9F-BA348532DB6B}"/>
              </a:ext>
            </a:extLst>
          </p:cNvPr>
          <p:cNvSpPr txBox="1"/>
          <p:nvPr/>
        </p:nvSpPr>
        <p:spPr>
          <a:xfrm>
            <a:off x="381000" y="3052296"/>
            <a:ext cx="8305800" cy="461665"/>
          </a:xfrm>
          <a:prstGeom prst="rect">
            <a:avLst/>
          </a:prstGeom>
          <a:noFill/>
        </p:spPr>
        <p:txBody>
          <a:bodyPr wrap="square" rtlCol="0">
            <a:spAutoFit/>
          </a:bodyPr>
          <a:lstStyle/>
          <a:p>
            <a:r>
              <a:rPr lang="en-US" sz="2400" b="1" dirty="0"/>
              <a:t>Responsibilities</a:t>
            </a:r>
          </a:p>
        </p:txBody>
      </p:sp>
      <p:sp>
        <p:nvSpPr>
          <p:cNvPr id="6" name="TextBox 5">
            <a:extLst>
              <a:ext uri="{FF2B5EF4-FFF2-40B4-BE49-F238E27FC236}">
                <a16:creationId xmlns:a16="http://schemas.microsoft.com/office/drawing/2014/main" id="{295B6209-F822-43EE-9125-6062AB54BBF9}"/>
              </a:ext>
            </a:extLst>
          </p:cNvPr>
          <p:cNvSpPr txBox="1"/>
          <p:nvPr/>
        </p:nvSpPr>
        <p:spPr>
          <a:xfrm>
            <a:off x="381000" y="3513961"/>
            <a:ext cx="83058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Only represents DoD interest and may not:</a:t>
            </a:r>
          </a:p>
          <a:p>
            <a:pPr marL="742950" lvl="1" indent="-285750">
              <a:buFont typeface="Arial" panose="020B0604020202020204" pitchFamily="34" charset="0"/>
              <a:buChar char="•"/>
            </a:pPr>
            <a:r>
              <a:rPr lang="en-US" dirty="0"/>
              <a:t>Vote</a:t>
            </a:r>
          </a:p>
          <a:p>
            <a:pPr marL="742950" lvl="1" indent="-285750">
              <a:buFont typeface="Arial" panose="020B0604020202020204" pitchFamily="34" charset="0"/>
              <a:buChar char="•"/>
            </a:pPr>
            <a:r>
              <a:rPr lang="en-US" dirty="0"/>
              <a:t>Make decisions on daily administration of the council</a:t>
            </a:r>
          </a:p>
          <a:p>
            <a:pPr marL="742950" lvl="1" indent="-285750">
              <a:buFont typeface="Arial" panose="020B0604020202020204" pitchFamily="34" charset="0"/>
              <a:buChar char="•"/>
            </a:pPr>
            <a:r>
              <a:rPr lang="en-US" dirty="0"/>
              <a:t>Endorse the council’s events, products, services, or enterprises</a:t>
            </a:r>
          </a:p>
          <a:p>
            <a:pPr marL="742950" lvl="1" indent="-285750">
              <a:buFont typeface="Arial" panose="020B0604020202020204" pitchFamily="34" charset="0"/>
              <a:buChar char="•"/>
            </a:pPr>
            <a:r>
              <a:rPr lang="en-US" dirty="0"/>
              <a:t>Represent the State Council</a:t>
            </a:r>
          </a:p>
          <a:p>
            <a:pPr marL="285750" indent="-285750">
              <a:buFont typeface="Arial" panose="020B0604020202020204" pitchFamily="34" charset="0"/>
              <a:buChar char="•"/>
            </a:pPr>
            <a:r>
              <a:rPr lang="en-US" dirty="0"/>
              <a:t>Opinions expressed do not bind DoD to action</a:t>
            </a:r>
          </a:p>
          <a:p>
            <a:pPr marL="285750" indent="-285750">
              <a:buFont typeface="Arial" panose="020B0604020202020204" pitchFamily="34" charset="0"/>
              <a:buChar char="•"/>
            </a:pPr>
            <a:r>
              <a:rPr lang="en-US" dirty="0"/>
              <a:t>Notify the chain of command of issues requiring policy decisions or actions requested of the military community within the state.</a:t>
            </a:r>
          </a:p>
          <a:p>
            <a:pPr marL="285750" indent="-285750">
              <a:buFont typeface="Arial" panose="020B0604020202020204" pitchFamily="34" charset="0"/>
              <a:buChar char="•"/>
            </a:pPr>
            <a:r>
              <a:rPr lang="en-US" dirty="0"/>
              <a:t>Must be identified as “DoD Military Representative” not a member of the State Council.</a:t>
            </a:r>
          </a:p>
        </p:txBody>
      </p:sp>
    </p:spTree>
    <p:extLst>
      <p:ext uri="{BB962C8B-B14F-4D97-AF65-F5344CB8AC3E}">
        <p14:creationId xmlns:p14="http://schemas.microsoft.com/office/powerpoint/2010/main" val="1567582678"/>
      </p:ext>
    </p:extLst>
  </p:cSld>
  <p:clrMapOvr>
    <a:masterClrMapping/>
  </p:clrMapOvr>
</p:sld>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14638</TotalTime>
  <Words>2446</Words>
  <Application>Microsoft Office PowerPoint</Application>
  <PresentationFormat>On-screen Show (4:3)</PresentationFormat>
  <Paragraphs>240</Paragraphs>
  <Slides>18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Abril Text</vt:lpstr>
      <vt:lpstr>Arial</vt:lpstr>
      <vt:lpstr>Calibri</vt:lpstr>
      <vt:lpstr>Courier New</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COUNCILS  COORDINATION AND PROMOTION  OF THE  INTERSTATE COMPACT</dc:title>
  <dc:creator>jmatthews</dc:creator>
  <cp:lastModifiedBy>Lindsey Dablow</cp:lastModifiedBy>
  <cp:revision>418</cp:revision>
  <cp:lastPrinted>2018-02-05T18:34:56Z</cp:lastPrinted>
  <dcterms:created xsi:type="dcterms:W3CDTF">2012-06-22T12:10:36Z</dcterms:created>
  <dcterms:modified xsi:type="dcterms:W3CDTF">2018-09-13T13:51:45Z</dcterms:modified>
</cp:coreProperties>
</file>