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5" r:id="rId11"/>
    <p:sldId id="276" r:id="rId12"/>
    <p:sldId id="277" r:id="rId13"/>
    <p:sldId id="278" r:id="rId14"/>
    <p:sldId id="264" r:id="rId15"/>
    <p:sldId id="260" r:id="rId16"/>
  </p:sldIdLst>
  <p:sldSz cx="12192000" cy="6858000"/>
  <p:notesSz cx="7010400" cy="92964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management.sharepoint.com/DoDEA/Shared%20Documents/Data%20Files/Grantees%20with%20Transition%20Support%209.12.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management.sharepoint.com/DoDEA/Shared%20Documents/Data%20Files/Grantees%20with%20Transition%20Support%209.12.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management.sharepoint.com/DoDEA/Shared%20Documents/Data%20Files/Grantees%20with%20Transition%20Support%209.12.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0EA-460C-9D7A-FA33754AF4E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EA-460C-9D7A-FA33754AF4E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0EA-460C-9D7A-FA33754AF4E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EA-460C-9D7A-FA33754AF4E4}"/>
              </c:ext>
            </c:extLst>
          </c:dPt>
          <c:dLbls>
            <c:dLbl>
              <c:idx val="0"/>
              <c:layout>
                <c:manualLayout>
                  <c:x val="-0.16441719524642753"/>
                  <c:y val="2.50401719295069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EA-460C-9D7A-FA33754AF4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650800160396616"/>
                  <c:y val="-0.188544291537060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0EA-460C-9D7A-FA33754AF4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Exhibits!$B$31:$B$34</c:f>
              <c:strCache>
                <c:ptCount val="4"/>
                <c:pt idx="0">
                  <c:v>2017 Cohort</c:v>
                </c:pt>
                <c:pt idx="1">
                  <c:v>2015 Cohort</c:v>
                </c:pt>
                <c:pt idx="2">
                  <c:v>2016 Cohort</c:v>
                </c:pt>
                <c:pt idx="3">
                  <c:v>2014 Cohort</c:v>
                </c:pt>
              </c:strCache>
            </c:strRef>
          </c:cat>
          <c:val>
            <c:numRef>
              <c:f>Exhibits!$C$31:$C$34</c:f>
              <c:numCache>
                <c:formatCode>0%</c:formatCode>
                <c:ptCount val="4"/>
                <c:pt idx="0">
                  <c:v>0.44827586206896552</c:v>
                </c:pt>
                <c:pt idx="1">
                  <c:v>0.37931034482758619</c:v>
                </c:pt>
                <c:pt idx="2">
                  <c:v>0.10344827586206896</c:v>
                </c:pt>
                <c:pt idx="3">
                  <c:v>6.8965517241379309E-2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25-4B60-BA17-05A983B7E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Exhibits!$I$42:$I$46</c:f>
              <c:strCache>
                <c:ptCount val="5"/>
                <c:pt idx="0">
                  <c:v>Eligibility</c:v>
                </c:pt>
                <c:pt idx="1">
                  <c:v>Placement</c:v>
                </c:pt>
                <c:pt idx="2">
                  <c:v>Enrollment</c:v>
                </c:pt>
                <c:pt idx="3">
                  <c:v>Graduation</c:v>
                </c:pt>
                <c:pt idx="4">
                  <c:v>Attendance</c:v>
                </c:pt>
              </c:strCache>
            </c:strRef>
          </c:cat>
          <c:val>
            <c:numRef>
              <c:f>Exhibits!$J$42:$J$46</c:f>
              <c:numCache>
                <c:formatCode>0%</c:formatCode>
                <c:ptCount val="5"/>
                <c:pt idx="0">
                  <c:v>0.77586206896551724</c:v>
                </c:pt>
                <c:pt idx="1">
                  <c:v>0.51724137931034486</c:v>
                </c:pt>
                <c:pt idx="2">
                  <c:v>0.48275862068965519</c:v>
                </c:pt>
                <c:pt idx="3">
                  <c:v>0.39655172413793105</c:v>
                </c:pt>
                <c:pt idx="4">
                  <c:v>3.4482758620689655E-2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FD-436C-843A-9E90972CF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860632"/>
        <c:axId val="489779904"/>
      </c:barChart>
      <c:catAx>
        <c:axId val="38186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779904"/>
        <c:crosses val="autoZero"/>
        <c:auto val="1"/>
        <c:lblAlgn val="ctr"/>
        <c:lblOffset val="100"/>
        <c:noMultiLvlLbl val="0"/>
      </c:catAx>
      <c:valAx>
        <c:axId val="48977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86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2010790317877E-2"/>
          <c:y val="4.6777557138366468E-2"/>
          <c:w val="0.95276137357830271"/>
          <c:h val="0.80935898782997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Exhibits!$F$7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Exhibits!$G$6:$K$6</c:f>
              <c:strCache>
                <c:ptCount val="5"/>
                <c:pt idx="0">
                  <c:v>Enrollment</c:v>
                </c:pt>
                <c:pt idx="1">
                  <c:v>Placement</c:v>
                </c:pt>
                <c:pt idx="2">
                  <c:v>Attendance</c:v>
                </c:pt>
                <c:pt idx="3">
                  <c:v>Eligibility</c:v>
                </c:pt>
                <c:pt idx="4">
                  <c:v>Graduation</c:v>
                </c:pt>
              </c:strCache>
            </c:strRef>
          </c:cat>
          <c:val>
            <c:numRef>
              <c:f>Exhibits!$G$7:$K$7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A7-4B0D-81CE-052A942F9905}"/>
            </c:ext>
          </c:extLst>
        </c:ser>
        <c:ser>
          <c:idx val="1"/>
          <c:order val="1"/>
          <c:tx>
            <c:strRef>
              <c:f>Exhibits!$F$8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Exhibits!$G$6:$K$6</c:f>
              <c:strCache>
                <c:ptCount val="5"/>
                <c:pt idx="0">
                  <c:v>Enrollment</c:v>
                </c:pt>
                <c:pt idx="1">
                  <c:v>Placement</c:v>
                </c:pt>
                <c:pt idx="2">
                  <c:v>Attendance</c:v>
                </c:pt>
                <c:pt idx="3">
                  <c:v>Eligibility</c:v>
                </c:pt>
                <c:pt idx="4">
                  <c:v>Graduation</c:v>
                </c:pt>
              </c:strCache>
            </c:strRef>
          </c:cat>
          <c:val>
            <c:numRef>
              <c:f>Exhibits!$G$8:$K$8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1</c:v>
                </c:pt>
                <c:pt idx="3">
                  <c:v>20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A7-4B0D-81CE-052A942F9905}"/>
            </c:ext>
          </c:extLst>
        </c:ser>
        <c:ser>
          <c:idx val="2"/>
          <c:order val="2"/>
          <c:tx>
            <c:strRef>
              <c:f>Exhibits!$F$9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Exhibits!$G$6:$K$6</c:f>
              <c:strCache>
                <c:ptCount val="5"/>
                <c:pt idx="0">
                  <c:v>Enrollment</c:v>
                </c:pt>
                <c:pt idx="1">
                  <c:v>Placement</c:v>
                </c:pt>
                <c:pt idx="2">
                  <c:v>Attendance</c:v>
                </c:pt>
                <c:pt idx="3">
                  <c:v>Eligibility</c:v>
                </c:pt>
                <c:pt idx="4">
                  <c:v>Graduation</c:v>
                </c:pt>
              </c:strCache>
            </c:strRef>
          </c:cat>
          <c:val>
            <c:numRef>
              <c:f>Exhibits!$G$9:$K$9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A7-4B0D-81CE-052A942F9905}"/>
            </c:ext>
          </c:extLst>
        </c:ser>
        <c:ser>
          <c:idx val="3"/>
          <c:order val="3"/>
          <c:tx>
            <c:strRef>
              <c:f>Exhibits!$F$10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Exhibits!$G$6:$K$6</c:f>
              <c:strCache>
                <c:ptCount val="5"/>
                <c:pt idx="0">
                  <c:v>Enrollment</c:v>
                </c:pt>
                <c:pt idx="1">
                  <c:v>Placement</c:v>
                </c:pt>
                <c:pt idx="2">
                  <c:v>Attendance</c:v>
                </c:pt>
                <c:pt idx="3">
                  <c:v>Eligibility</c:v>
                </c:pt>
                <c:pt idx="4">
                  <c:v>Graduation</c:v>
                </c:pt>
              </c:strCache>
            </c:strRef>
          </c:cat>
          <c:val>
            <c:numRef>
              <c:f>Exhibits!$G$10:$K$10</c:f>
              <c:numCache>
                <c:formatCode>General</c:formatCode>
                <c:ptCount val="5"/>
                <c:pt idx="0">
                  <c:v>11</c:v>
                </c:pt>
                <c:pt idx="1">
                  <c:v>14</c:v>
                </c:pt>
                <c:pt idx="2">
                  <c:v>1</c:v>
                </c:pt>
                <c:pt idx="3">
                  <c:v>19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A7-4B0D-81CE-052A942F9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9780688"/>
        <c:axId val="299787360"/>
      </c:barChart>
      <c:catAx>
        <c:axId val="48978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87360"/>
        <c:crosses val="autoZero"/>
        <c:auto val="1"/>
        <c:lblAlgn val="ctr"/>
        <c:lblOffset val="100"/>
        <c:noMultiLvlLbl val="0"/>
      </c:catAx>
      <c:valAx>
        <c:axId val="29978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78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C7826-0A94-4FA2-8B5D-C12465DAC2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3DD82A-1A82-4BDD-84EA-EAFAE907BCF7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Active grantees </a:t>
          </a:r>
          <a:r>
            <a:rPr lang="en-US" dirty="0">
              <a:solidFill>
                <a:schemeClr val="bg1"/>
              </a:solidFill>
            </a:rPr>
            <a:t>providing military transition support</a:t>
          </a:r>
        </a:p>
      </dgm:t>
    </dgm:pt>
    <dgm:pt modelId="{C237CAFF-38E7-4533-8E0F-5FC274518FCA}" type="parTrans" cxnId="{255BC5E2-E554-44C8-9C81-692F6FECCB39}">
      <dgm:prSet/>
      <dgm:spPr/>
      <dgm:t>
        <a:bodyPr/>
        <a:lstStyle/>
        <a:p>
          <a:endParaRPr lang="en-US"/>
        </a:p>
      </dgm:t>
    </dgm:pt>
    <dgm:pt modelId="{C73B1F36-C4B2-499F-BC20-223F89787188}" type="sibTrans" cxnId="{255BC5E2-E554-44C8-9C81-692F6FECCB39}">
      <dgm:prSet/>
      <dgm:spPr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0D84F17E-BEFC-4CB1-AC22-05E49492FC8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Active grantees </a:t>
          </a:r>
          <a:r>
            <a:rPr lang="en-US" dirty="0">
              <a:solidFill>
                <a:schemeClr val="tx1"/>
              </a:solidFill>
            </a:rPr>
            <a:t>with dedicated military support personnel and programs</a:t>
          </a:r>
          <a:endParaRPr lang="en-US" dirty="0"/>
        </a:p>
      </dgm:t>
    </dgm:pt>
    <dgm:pt modelId="{F8B6C663-C81D-4812-AB53-83CC3BE5E62C}" type="parTrans" cxnId="{B92A4396-27BE-4C31-AE81-D3FD0815555D}">
      <dgm:prSet/>
      <dgm:spPr/>
      <dgm:t>
        <a:bodyPr/>
        <a:lstStyle/>
        <a:p>
          <a:endParaRPr lang="en-US"/>
        </a:p>
      </dgm:t>
    </dgm:pt>
    <dgm:pt modelId="{7BF059D2-11A9-4396-B4A3-6E08A2D2451E}" type="sibTrans" cxnId="{B92A4396-27BE-4C31-AE81-D3FD0815555D}">
      <dgm:prSet/>
      <dgm:spPr/>
      <dgm:t>
        <a:bodyPr/>
        <a:lstStyle/>
        <a:p>
          <a:endParaRPr lang="en-US"/>
        </a:p>
      </dgm:t>
    </dgm:pt>
    <dgm:pt modelId="{F16CFD92-E58D-4B55-A3FF-D4E92AA880B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Total Students Impacted</a:t>
          </a:r>
        </a:p>
      </dgm:t>
    </dgm:pt>
    <dgm:pt modelId="{374F470D-89FF-4166-AD0D-26AB5D544AF6}" type="parTrans" cxnId="{ACCD6D0F-112A-4E92-BED5-CEDC10844A44}">
      <dgm:prSet/>
      <dgm:spPr/>
      <dgm:t>
        <a:bodyPr/>
        <a:lstStyle/>
        <a:p>
          <a:endParaRPr lang="en-US"/>
        </a:p>
      </dgm:t>
    </dgm:pt>
    <dgm:pt modelId="{C01CFDFF-7278-418A-8609-80385360FF0A}" type="sibTrans" cxnId="{ACCD6D0F-112A-4E92-BED5-CEDC10844A44}">
      <dgm:prSet/>
      <dgm:spPr/>
      <dgm:t>
        <a:bodyPr/>
        <a:lstStyle/>
        <a:p>
          <a:endParaRPr lang="en-US"/>
        </a:p>
      </dgm:t>
    </dgm:pt>
    <dgm:pt modelId="{15769119-174E-4D04-9E71-E9FE3E1D1BB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Military-connected students impacted (91,936)</a:t>
          </a:r>
        </a:p>
      </dgm:t>
    </dgm:pt>
    <dgm:pt modelId="{EF53E12E-CAE8-4F16-B926-FD7BED201C30}" type="parTrans" cxnId="{57D59448-DA46-4D42-97C2-9CC2880A8E51}">
      <dgm:prSet/>
      <dgm:spPr/>
      <dgm:t>
        <a:bodyPr/>
        <a:lstStyle/>
        <a:p>
          <a:endParaRPr lang="en-US"/>
        </a:p>
      </dgm:t>
    </dgm:pt>
    <dgm:pt modelId="{470F9D40-F493-4D42-BEAD-6D8C0E92E646}" type="sibTrans" cxnId="{57D59448-DA46-4D42-97C2-9CC2880A8E51}">
      <dgm:prSet/>
      <dgm:spPr/>
      <dgm:t>
        <a:bodyPr/>
        <a:lstStyle/>
        <a:p>
          <a:endParaRPr lang="en-US"/>
        </a:p>
      </dgm:t>
    </dgm:pt>
    <dgm:pt modelId="{AC875CB6-34FF-4D7E-8D12-EB51AC47D23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Participating Schools</a:t>
          </a:r>
        </a:p>
      </dgm:t>
    </dgm:pt>
    <dgm:pt modelId="{C4D13EB9-B353-4CFD-ADE4-87AA2AFAE924}" type="parTrans" cxnId="{41D9888F-1ED2-4F79-B88A-3C5A02D08415}">
      <dgm:prSet/>
      <dgm:spPr/>
      <dgm:t>
        <a:bodyPr/>
        <a:lstStyle/>
        <a:p>
          <a:endParaRPr lang="en-US"/>
        </a:p>
      </dgm:t>
    </dgm:pt>
    <dgm:pt modelId="{7868DF2F-D78A-483C-86FE-3618D72E07EE}" type="sibTrans" cxnId="{41D9888F-1ED2-4F79-B88A-3C5A02D08415}">
      <dgm:prSet/>
      <dgm:spPr/>
      <dgm:t>
        <a:bodyPr/>
        <a:lstStyle/>
        <a:p>
          <a:endParaRPr lang="en-US"/>
        </a:p>
      </dgm:t>
    </dgm:pt>
    <dgm:pt modelId="{63E737DD-4652-4424-AF6D-5B614F6C4D76}" type="pres">
      <dgm:prSet presAssocID="{4CDC7826-0A94-4FA2-8B5D-C12465DAC2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D00F942-919E-4523-A70E-14F9223EA1AC}" type="pres">
      <dgm:prSet presAssocID="{4CDC7826-0A94-4FA2-8B5D-C12465DAC2E9}" presName="Name1" presStyleCnt="0"/>
      <dgm:spPr/>
    </dgm:pt>
    <dgm:pt modelId="{664129D7-AF5A-4238-A7E0-90F16D67DD5D}" type="pres">
      <dgm:prSet presAssocID="{4CDC7826-0A94-4FA2-8B5D-C12465DAC2E9}" presName="cycle" presStyleCnt="0"/>
      <dgm:spPr/>
    </dgm:pt>
    <dgm:pt modelId="{69BA33D7-41F7-443B-B5F3-7514B7E6D708}" type="pres">
      <dgm:prSet presAssocID="{4CDC7826-0A94-4FA2-8B5D-C12465DAC2E9}" presName="srcNode" presStyleLbl="node1" presStyleIdx="0" presStyleCnt="5"/>
      <dgm:spPr/>
    </dgm:pt>
    <dgm:pt modelId="{70BC8BD4-8CDF-4E8C-847D-96237B41EF0A}" type="pres">
      <dgm:prSet presAssocID="{4CDC7826-0A94-4FA2-8B5D-C12465DAC2E9}" presName="conn" presStyleLbl="parChTrans1D2" presStyleIdx="0" presStyleCnt="1"/>
      <dgm:spPr/>
      <dgm:t>
        <a:bodyPr/>
        <a:lstStyle/>
        <a:p>
          <a:endParaRPr lang="en-US"/>
        </a:p>
      </dgm:t>
    </dgm:pt>
    <dgm:pt modelId="{EC35BE92-339D-46B2-B0F7-A752EE439795}" type="pres">
      <dgm:prSet presAssocID="{4CDC7826-0A94-4FA2-8B5D-C12465DAC2E9}" presName="extraNode" presStyleLbl="node1" presStyleIdx="0" presStyleCnt="5"/>
      <dgm:spPr/>
    </dgm:pt>
    <dgm:pt modelId="{BEA9F205-A6A6-48C2-9EED-C30478011981}" type="pres">
      <dgm:prSet presAssocID="{4CDC7826-0A94-4FA2-8B5D-C12465DAC2E9}" presName="dstNode" presStyleLbl="node1" presStyleIdx="0" presStyleCnt="5"/>
      <dgm:spPr/>
    </dgm:pt>
    <dgm:pt modelId="{6EDAFF86-196E-42A8-9703-CA17C3F38868}" type="pres">
      <dgm:prSet presAssocID="{463DD82A-1A82-4BDD-84EA-EAFAE907BCF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FC1D2-3581-4AE8-B01E-AC72205C59D5}" type="pres">
      <dgm:prSet presAssocID="{463DD82A-1A82-4BDD-84EA-EAFAE907BCF7}" presName="accent_1" presStyleCnt="0"/>
      <dgm:spPr/>
    </dgm:pt>
    <dgm:pt modelId="{6153E814-0F61-4B29-A6FA-0AC5B984EE7F}" type="pres">
      <dgm:prSet presAssocID="{463DD82A-1A82-4BDD-84EA-EAFAE907BCF7}" presName="accentRepeatNode" presStyleLbl="solidFgAcc1" presStyleIdx="0" presStyleCnt="5"/>
      <dgm:spPr>
        <a:ln>
          <a:solidFill>
            <a:srgbClr val="002060"/>
          </a:solidFill>
        </a:ln>
      </dgm:spPr>
    </dgm:pt>
    <dgm:pt modelId="{F0D6EFC3-AD37-45D8-8D17-CDAF4148FDD8}" type="pres">
      <dgm:prSet presAssocID="{0D84F17E-BEFC-4CB1-AC22-05E49492FC8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9F315-4E12-4037-8DE7-25E60A5AB9CC}" type="pres">
      <dgm:prSet presAssocID="{0D84F17E-BEFC-4CB1-AC22-05E49492FC85}" presName="accent_2" presStyleCnt="0"/>
      <dgm:spPr/>
    </dgm:pt>
    <dgm:pt modelId="{B257F73E-27D7-46E6-AB52-A707BCA282E5}" type="pres">
      <dgm:prSet presAssocID="{0D84F17E-BEFC-4CB1-AC22-05E49492FC85}" presName="accentRepeatNode" presStyleLbl="solidFgAcc1" presStyleIdx="1" presStyleCnt="5"/>
      <dgm:spPr>
        <a:ln>
          <a:solidFill>
            <a:srgbClr val="FFC000"/>
          </a:solidFill>
        </a:ln>
      </dgm:spPr>
    </dgm:pt>
    <dgm:pt modelId="{536046B2-8DB6-44A7-9402-A02977A71D1A}" type="pres">
      <dgm:prSet presAssocID="{F16CFD92-E58D-4B55-A3FF-D4E92AA880B8}" presName="text_3" presStyleLbl="node1" presStyleIdx="2" presStyleCnt="5" custScaleX="95875" custLinFactNeighborX="2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B4578-16B2-470B-A08B-FDC719B9FD25}" type="pres">
      <dgm:prSet presAssocID="{F16CFD92-E58D-4B55-A3FF-D4E92AA880B8}" presName="accent_3" presStyleCnt="0"/>
      <dgm:spPr/>
    </dgm:pt>
    <dgm:pt modelId="{90D46510-1F12-4BA9-BB4D-6B9C56173487}" type="pres">
      <dgm:prSet presAssocID="{F16CFD92-E58D-4B55-A3FF-D4E92AA880B8}" presName="accentRepeatNode" presStyleLbl="solidFgAcc1" presStyleIdx="2" presStyleCnt="5" custScaleX="166632"/>
      <dgm:spPr>
        <a:prstGeom prst="flowChartProcess">
          <a:avLst/>
        </a:prstGeom>
        <a:ln>
          <a:solidFill>
            <a:srgbClr val="002060"/>
          </a:solidFill>
        </a:ln>
      </dgm:spPr>
    </dgm:pt>
    <dgm:pt modelId="{298A58C7-FE5B-41B6-8A3D-BAD5C96E897F}" type="pres">
      <dgm:prSet presAssocID="{15769119-174E-4D04-9E71-E9FE3E1D1BB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F08DC-D710-4090-8F59-2947D759A315}" type="pres">
      <dgm:prSet presAssocID="{15769119-174E-4D04-9E71-E9FE3E1D1BB3}" presName="accent_4" presStyleCnt="0"/>
      <dgm:spPr/>
    </dgm:pt>
    <dgm:pt modelId="{2E36A0AD-8AB7-4677-98D0-EBA52B1C17C1}" type="pres">
      <dgm:prSet presAssocID="{15769119-174E-4D04-9E71-E9FE3E1D1BB3}" presName="accentRepeatNode" presStyleLbl="solidFgAcc1" presStyleIdx="3" presStyleCnt="5"/>
      <dgm:spPr>
        <a:ln>
          <a:solidFill>
            <a:srgbClr val="FFC000"/>
          </a:solidFill>
        </a:ln>
      </dgm:spPr>
    </dgm:pt>
    <dgm:pt modelId="{BE65E660-2868-4D84-83CF-0984531D105D}" type="pres">
      <dgm:prSet presAssocID="{AC875CB6-34FF-4D7E-8D12-EB51AC47D23B}" presName="text_5" presStyleLbl="node1" presStyleIdx="4" presStyleCnt="5" custLinFactNeighborX="2272" custLinFactNeighborY="1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F3BF6-C50C-45B4-AA3C-077DD5459BB5}" type="pres">
      <dgm:prSet presAssocID="{AC875CB6-34FF-4D7E-8D12-EB51AC47D23B}" presName="accent_5" presStyleCnt="0"/>
      <dgm:spPr/>
    </dgm:pt>
    <dgm:pt modelId="{840B634C-CF48-4BEF-A638-A2CC557723B0}" type="pres">
      <dgm:prSet presAssocID="{AC875CB6-34FF-4D7E-8D12-EB51AC47D23B}" presName="accentRepeatNode" presStyleLbl="solidFgAcc1" presStyleIdx="4" presStyleCnt="5"/>
      <dgm:spPr>
        <a:ln>
          <a:solidFill>
            <a:srgbClr val="002060"/>
          </a:solidFill>
        </a:ln>
      </dgm:spPr>
    </dgm:pt>
  </dgm:ptLst>
  <dgm:cxnLst>
    <dgm:cxn modelId="{7E043FD7-50DF-4FE9-9425-DF8BD8F6976E}" type="presOf" srcId="{4CDC7826-0A94-4FA2-8B5D-C12465DAC2E9}" destId="{63E737DD-4652-4424-AF6D-5B614F6C4D76}" srcOrd="0" destOrd="0" presId="urn:microsoft.com/office/officeart/2008/layout/VerticalCurvedList"/>
    <dgm:cxn modelId="{41D9888F-1ED2-4F79-B88A-3C5A02D08415}" srcId="{4CDC7826-0A94-4FA2-8B5D-C12465DAC2E9}" destId="{AC875CB6-34FF-4D7E-8D12-EB51AC47D23B}" srcOrd="4" destOrd="0" parTransId="{C4D13EB9-B353-4CFD-ADE4-87AA2AFAE924}" sibTransId="{7868DF2F-D78A-483C-86FE-3618D72E07EE}"/>
    <dgm:cxn modelId="{41A1EA8D-5FEA-4CAE-93EA-41F48FD05CC8}" type="presOf" srcId="{15769119-174E-4D04-9E71-E9FE3E1D1BB3}" destId="{298A58C7-FE5B-41B6-8A3D-BAD5C96E897F}" srcOrd="0" destOrd="0" presId="urn:microsoft.com/office/officeart/2008/layout/VerticalCurvedList"/>
    <dgm:cxn modelId="{ACCD6D0F-112A-4E92-BED5-CEDC10844A44}" srcId="{4CDC7826-0A94-4FA2-8B5D-C12465DAC2E9}" destId="{F16CFD92-E58D-4B55-A3FF-D4E92AA880B8}" srcOrd="2" destOrd="0" parTransId="{374F470D-89FF-4166-AD0D-26AB5D544AF6}" sibTransId="{C01CFDFF-7278-418A-8609-80385360FF0A}"/>
    <dgm:cxn modelId="{22C5719C-F405-4061-B51C-CFD2C9C3959C}" type="presOf" srcId="{463DD82A-1A82-4BDD-84EA-EAFAE907BCF7}" destId="{6EDAFF86-196E-42A8-9703-CA17C3F38868}" srcOrd="0" destOrd="0" presId="urn:microsoft.com/office/officeart/2008/layout/VerticalCurvedList"/>
    <dgm:cxn modelId="{57D59448-DA46-4D42-97C2-9CC2880A8E51}" srcId="{4CDC7826-0A94-4FA2-8B5D-C12465DAC2E9}" destId="{15769119-174E-4D04-9E71-E9FE3E1D1BB3}" srcOrd="3" destOrd="0" parTransId="{EF53E12E-CAE8-4F16-B926-FD7BED201C30}" sibTransId="{470F9D40-F493-4D42-BEAD-6D8C0E92E646}"/>
    <dgm:cxn modelId="{F54B371D-E82B-4FFE-9C0A-18C5B462669E}" type="presOf" srcId="{0D84F17E-BEFC-4CB1-AC22-05E49492FC85}" destId="{F0D6EFC3-AD37-45D8-8D17-CDAF4148FDD8}" srcOrd="0" destOrd="0" presId="urn:microsoft.com/office/officeart/2008/layout/VerticalCurvedList"/>
    <dgm:cxn modelId="{4D90841E-4D8B-4897-8848-E4CF5DED15EF}" type="presOf" srcId="{AC875CB6-34FF-4D7E-8D12-EB51AC47D23B}" destId="{BE65E660-2868-4D84-83CF-0984531D105D}" srcOrd="0" destOrd="0" presId="urn:microsoft.com/office/officeart/2008/layout/VerticalCurvedList"/>
    <dgm:cxn modelId="{255BC5E2-E554-44C8-9C81-692F6FECCB39}" srcId="{4CDC7826-0A94-4FA2-8B5D-C12465DAC2E9}" destId="{463DD82A-1A82-4BDD-84EA-EAFAE907BCF7}" srcOrd="0" destOrd="0" parTransId="{C237CAFF-38E7-4533-8E0F-5FC274518FCA}" sibTransId="{C73B1F36-C4B2-499F-BC20-223F89787188}"/>
    <dgm:cxn modelId="{A276DB87-66EE-499D-B73D-47D465482D96}" type="presOf" srcId="{F16CFD92-E58D-4B55-A3FF-D4E92AA880B8}" destId="{536046B2-8DB6-44A7-9402-A02977A71D1A}" srcOrd="0" destOrd="0" presId="urn:microsoft.com/office/officeart/2008/layout/VerticalCurvedList"/>
    <dgm:cxn modelId="{B92A4396-27BE-4C31-AE81-D3FD0815555D}" srcId="{4CDC7826-0A94-4FA2-8B5D-C12465DAC2E9}" destId="{0D84F17E-BEFC-4CB1-AC22-05E49492FC85}" srcOrd="1" destOrd="0" parTransId="{F8B6C663-C81D-4812-AB53-83CC3BE5E62C}" sibTransId="{7BF059D2-11A9-4396-B4A3-6E08A2D2451E}"/>
    <dgm:cxn modelId="{615F75F0-3F5A-4127-AD88-54959E8840D6}" type="presOf" srcId="{C73B1F36-C4B2-499F-BC20-223F89787188}" destId="{70BC8BD4-8CDF-4E8C-847D-96237B41EF0A}" srcOrd="0" destOrd="0" presId="urn:microsoft.com/office/officeart/2008/layout/VerticalCurvedList"/>
    <dgm:cxn modelId="{7FE23DFA-2287-4459-B4AB-0EFBC492581F}" type="presParOf" srcId="{63E737DD-4652-4424-AF6D-5B614F6C4D76}" destId="{7D00F942-919E-4523-A70E-14F9223EA1AC}" srcOrd="0" destOrd="0" presId="urn:microsoft.com/office/officeart/2008/layout/VerticalCurvedList"/>
    <dgm:cxn modelId="{2D16FB52-69B4-43FA-B3FF-20430EC667EC}" type="presParOf" srcId="{7D00F942-919E-4523-A70E-14F9223EA1AC}" destId="{664129D7-AF5A-4238-A7E0-90F16D67DD5D}" srcOrd="0" destOrd="0" presId="urn:microsoft.com/office/officeart/2008/layout/VerticalCurvedList"/>
    <dgm:cxn modelId="{06AF7F2F-588C-4ADA-8064-C7B4824297BE}" type="presParOf" srcId="{664129D7-AF5A-4238-A7E0-90F16D67DD5D}" destId="{69BA33D7-41F7-443B-B5F3-7514B7E6D708}" srcOrd="0" destOrd="0" presId="urn:microsoft.com/office/officeart/2008/layout/VerticalCurvedList"/>
    <dgm:cxn modelId="{BE3586C2-4711-4F2E-8A82-3EFB45C7E5F8}" type="presParOf" srcId="{664129D7-AF5A-4238-A7E0-90F16D67DD5D}" destId="{70BC8BD4-8CDF-4E8C-847D-96237B41EF0A}" srcOrd="1" destOrd="0" presId="urn:microsoft.com/office/officeart/2008/layout/VerticalCurvedList"/>
    <dgm:cxn modelId="{F4DB0CA0-F589-4A7B-B290-5B32F5A9F45B}" type="presParOf" srcId="{664129D7-AF5A-4238-A7E0-90F16D67DD5D}" destId="{EC35BE92-339D-46B2-B0F7-A752EE439795}" srcOrd="2" destOrd="0" presId="urn:microsoft.com/office/officeart/2008/layout/VerticalCurvedList"/>
    <dgm:cxn modelId="{E55FA5F0-7F4C-4FA9-B6CF-A74C00E3288D}" type="presParOf" srcId="{664129D7-AF5A-4238-A7E0-90F16D67DD5D}" destId="{BEA9F205-A6A6-48C2-9EED-C30478011981}" srcOrd="3" destOrd="0" presId="urn:microsoft.com/office/officeart/2008/layout/VerticalCurvedList"/>
    <dgm:cxn modelId="{0A24420C-BA5B-496B-B128-582FAE99FA0E}" type="presParOf" srcId="{7D00F942-919E-4523-A70E-14F9223EA1AC}" destId="{6EDAFF86-196E-42A8-9703-CA17C3F38868}" srcOrd="1" destOrd="0" presId="urn:microsoft.com/office/officeart/2008/layout/VerticalCurvedList"/>
    <dgm:cxn modelId="{F5725482-8B01-48AF-94D4-82C1E952F066}" type="presParOf" srcId="{7D00F942-919E-4523-A70E-14F9223EA1AC}" destId="{52BFC1D2-3581-4AE8-B01E-AC72205C59D5}" srcOrd="2" destOrd="0" presId="urn:microsoft.com/office/officeart/2008/layout/VerticalCurvedList"/>
    <dgm:cxn modelId="{40678C58-AB56-4E04-B2CB-079958986B56}" type="presParOf" srcId="{52BFC1D2-3581-4AE8-B01E-AC72205C59D5}" destId="{6153E814-0F61-4B29-A6FA-0AC5B984EE7F}" srcOrd="0" destOrd="0" presId="urn:microsoft.com/office/officeart/2008/layout/VerticalCurvedList"/>
    <dgm:cxn modelId="{91AD69DC-F827-477E-897A-6BD566863408}" type="presParOf" srcId="{7D00F942-919E-4523-A70E-14F9223EA1AC}" destId="{F0D6EFC3-AD37-45D8-8D17-CDAF4148FDD8}" srcOrd="3" destOrd="0" presId="urn:microsoft.com/office/officeart/2008/layout/VerticalCurvedList"/>
    <dgm:cxn modelId="{B4167574-2D19-46C6-908F-54A302B35CBE}" type="presParOf" srcId="{7D00F942-919E-4523-A70E-14F9223EA1AC}" destId="{0809F315-4E12-4037-8DE7-25E60A5AB9CC}" srcOrd="4" destOrd="0" presId="urn:microsoft.com/office/officeart/2008/layout/VerticalCurvedList"/>
    <dgm:cxn modelId="{32CE705D-9AB2-4471-AF07-F1DA9539762E}" type="presParOf" srcId="{0809F315-4E12-4037-8DE7-25E60A5AB9CC}" destId="{B257F73E-27D7-46E6-AB52-A707BCA282E5}" srcOrd="0" destOrd="0" presId="urn:microsoft.com/office/officeart/2008/layout/VerticalCurvedList"/>
    <dgm:cxn modelId="{97EE0304-5F38-400E-93D3-F86F70876E72}" type="presParOf" srcId="{7D00F942-919E-4523-A70E-14F9223EA1AC}" destId="{536046B2-8DB6-44A7-9402-A02977A71D1A}" srcOrd="5" destOrd="0" presId="urn:microsoft.com/office/officeart/2008/layout/VerticalCurvedList"/>
    <dgm:cxn modelId="{25139286-CEA7-45E4-9E06-2244DA96CC79}" type="presParOf" srcId="{7D00F942-919E-4523-A70E-14F9223EA1AC}" destId="{034B4578-16B2-470B-A08B-FDC719B9FD25}" srcOrd="6" destOrd="0" presId="urn:microsoft.com/office/officeart/2008/layout/VerticalCurvedList"/>
    <dgm:cxn modelId="{E34212C0-7CCB-4F25-BA58-EA0CCB26271F}" type="presParOf" srcId="{034B4578-16B2-470B-A08B-FDC719B9FD25}" destId="{90D46510-1F12-4BA9-BB4D-6B9C56173487}" srcOrd="0" destOrd="0" presId="urn:microsoft.com/office/officeart/2008/layout/VerticalCurvedList"/>
    <dgm:cxn modelId="{B404D142-49BD-49F5-A023-A1A698DE3073}" type="presParOf" srcId="{7D00F942-919E-4523-A70E-14F9223EA1AC}" destId="{298A58C7-FE5B-41B6-8A3D-BAD5C96E897F}" srcOrd="7" destOrd="0" presId="urn:microsoft.com/office/officeart/2008/layout/VerticalCurvedList"/>
    <dgm:cxn modelId="{CA918AE8-B682-41DA-AEC5-E70DCA91B3EF}" type="presParOf" srcId="{7D00F942-919E-4523-A70E-14F9223EA1AC}" destId="{7FAF08DC-D710-4090-8F59-2947D759A315}" srcOrd="8" destOrd="0" presId="urn:microsoft.com/office/officeart/2008/layout/VerticalCurvedList"/>
    <dgm:cxn modelId="{1C102D69-DA81-41D6-8F4C-1F1A16A1769F}" type="presParOf" srcId="{7FAF08DC-D710-4090-8F59-2947D759A315}" destId="{2E36A0AD-8AB7-4677-98D0-EBA52B1C17C1}" srcOrd="0" destOrd="0" presId="urn:microsoft.com/office/officeart/2008/layout/VerticalCurvedList"/>
    <dgm:cxn modelId="{C838DB69-2BB0-4AF8-B641-1B7DAC1BE67E}" type="presParOf" srcId="{7D00F942-919E-4523-A70E-14F9223EA1AC}" destId="{BE65E660-2868-4D84-83CF-0984531D105D}" srcOrd="9" destOrd="0" presId="urn:microsoft.com/office/officeart/2008/layout/VerticalCurvedList"/>
    <dgm:cxn modelId="{198F3785-C001-4268-8374-0585D5A501A4}" type="presParOf" srcId="{7D00F942-919E-4523-A70E-14F9223EA1AC}" destId="{6F2F3BF6-C50C-45B4-AA3C-077DD5459BB5}" srcOrd="10" destOrd="0" presId="urn:microsoft.com/office/officeart/2008/layout/VerticalCurvedList"/>
    <dgm:cxn modelId="{0529DA30-3927-4443-A778-5A4566B4023A}" type="presParOf" srcId="{6F2F3BF6-C50C-45B4-AA3C-077DD5459BB5}" destId="{840B634C-CF48-4BEF-A638-A2CC557723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C8BD4-8CDF-4E8C-847D-96237B41EF0A}">
      <dsp:nvSpPr>
        <dsp:cNvPr id="0" name=""/>
        <dsp:cNvSpPr/>
      </dsp:nvSpPr>
      <dsp:spPr>
        <a:xfrm>
          <a:off x="-6315271" y="-966035"/>
          <a:ext cx="7517163" cy="7517163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9050" cap="rnd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AFF86-196E-42A8-9703-CA17C3F38868}">
      <dsp:nvSpPr>
        <dsp:cNvPr id="0" name=""/>
        <dsp:cNvSpPr/>
      </dsp:nvSpPr>
      <dsp:spPr>
        <a:xfrm>
          <a:off x="525096" y="348956"/>
          <a:ext cx="7706131" cy="698359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Active grantees </a:t>
          </a:r>
          <a:r>
            <a:rPr lang="en-US" sz="2200" kern="1200" dirty="0">
              <a:solidFill>
                <a:schemeClr val="bg1"/>
              </a:solidFill>
            </a:rPr>
            <a:t>providing military transition support</a:t>
          </a:r>
        </a:p>
      </dsp:txBody>
      <dsp:txXfrm>
        <a:off x="525096" y="348956"/>
        <a:ext cx="7706131" cy="698359"/>
      </dsp:txXfrm>
    </dsp:sp>
    <dsp:sp modelId="{6153E814-0F61-4B29-A6FA-0AC5B984EE7F}">
      <dsp:nvSpPr>
        <dsp:cNvPr id="0" name=""/>
        <dsp:cNvSpPr/>
      </dsp:nvSpPr>
      <dsp:spPr>
        <a:xfrm>
          <a:off x="88621" y="261661"/>
          <a:ext cx="872949" cy="872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6EFC3-AD37-45D8-8D17-CDAF4148FDD8}">
      <dsp:nvSpPr>
        <dsp:cNvPr id="0" name=""/>
        <dsp:cNvSpPr/>
      </dsp:nvSpPr>
      <dsp:spPr>
        <a:xfrm>
          <a:off x="1025520" y="1396161"/>
          <a:ext cx="7205706" cy="698359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Active grantees </a:t>
          </a:r>
          <a:r>
            <a:rPr lang="en-US" sz="2200" kern="1200" dirty="0">
              <a:solidFill>
                <a:schemeClr val="tx1"/>
              </a:solidFill>
            </a:rPr>
            <a:t>with dedicated military support personnel and programs</a:t>
          </a:r>
          <a:endParaRPr lang="en-US" sz="2200" kern="1200" dirty="0"/>
        </a:p>
      </dsp:txBody>
      <dsp:txXfrm>
        <a:off x="1025520" y="1396161"/>
        <a:ext cx="7205706" cy="698359"/>
      </dsp:txXfrm>
    </dsp:sp>
    <dsp:sp modelId="{B257F73E-27D7-46E6-AB52-A707BCA282E5}">
      <dsp:nvSpPr>
        <dsp:cNvPr id="0" name=""/>
        <dsp:cNvSpPr/>
      </dsp:nvSpPr>
      <dsp:spPr>
        <a:xfrm>
          <a:off x="589045" y="1308866"/>
          <a:ext cx="872949" cy="872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046B2-8DB6-44A7-9402-A02977A71D1A}">
      <dsp:nvSpPr>
        <dsp:cNvPr id="0" name=""/>
        <dsp:cNvSpPr/>
      </dsp:nvSpPr>
      <dsp:spPr>
        <a:xfrm>
          <a:off x="1468705" y="2443366"/>
          <a:ext cx="6761216" cy="698359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Total Students Impacted</a:t>
          </a:r>
        </a:p>
      </dsp:txBody>
      <dsp:txXfrm>
        <a:off x="1468705" y="2443366"/>
        <a:ext cx="6761216" cy="698359"/>
      </dsp:txXfrm>
    </dsp:sp>
    <dsp:sp modelId="{90D46510-1F12-4BA9-BB4D-6B9C56173487}">
      <dsp:nvSpPr>
        <dsp:cNvPr id="0" name=""/>
        <dsp:cNvSpPr/>
      </dsp:nvSpPr>
      <dsp:spPr>
        <a:xfrm>
          <a:off x="451803" y="2356071"/>
          <a:ext cx="1454613" cy="872949"/>
        </a:xfrm>
        <a:prstGeom prst="flowChart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A58C7-FE5B-41B6-8A3D-BAD5C96E897F}">
      <dsp:nvSpPr>
        <dsp:cNvPr id="0" name=""/>
        <dsp:cNvSpPr/>
      </dsp:nvSpPr>
      <dsp:spPr>
        <a:xfrm>
          <a:off x="1025520" y="3490570"/>
          <a:ext cx="7205706" cy="698359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Military-connected students impacted (91,936)</a:t>
          </a:r>
        </a:p>
      </dsp:txBody>
      <dsp:txXfrm>
        <a:off x="1025520" y="3490570"/>
        <a:ext cx="7205706" cy="698359"/>
      </dsp:txXfrm>
    </dsp:sp>
    <dsp:sp modelId="{2E36A0AD-8AB7-4677-98D0-EBA52B1C17C1}">
      <dsp:nvSpPr>
        <dsp:cNvPr id="0" name=""/>
        <dsp:cNvSpPr/>
      </dsp:nvSpPr>
      <dsp:spPr>
        <a:xfrm>
          <a:off x="589045" y="3403275"/>
          <a:ext cx="872949" cy="872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5E660-2868-4D84-83CF-0984531D105D}">
      <dsp:nvSpPr>
        <dsp:cNvPr id="0" name=""/>
        <dsp:cNvSpPr/>
      </dsp:nvSpPr>
      <dsp:spPr>
        <a:xfrm>
          <a:off x="604306" y="4547468"/>
          <a:ext cx="7706131" cy="698359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Participating Schools</a:t>
          </a:r>
        </a:p>
      </dsp:txBody>
      <dsp:txXfrm>
        <a:off x="604306" y="4547468"/>
        <a:ext cx="7706131" cy="698359"/>
      </dsp:txXfrm>
    </dsp:sp>
    <dsp:sp modelId="{840B634C-CF48-4BEF-A638-A2CC557723B0}">
      <dsp:nvSpPr>
        <dsp:cNvPr id="0" name=""/>
        <dsp:cNvSpPr/>
      </dsp:nvSpPr>
      <dsp:spPr>
        <a:xfrm>
          <a:off x="88621" y="4450480"/>
          <a:ext cx="872949" cy="872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1541C2-3A3B-409C-A7A1-E3E52369A31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5CEB3-AA3B-475A-A332-EB767DFE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CEB3-AA3B-475A-A332-EB767DFEE9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C0C1-89AE-4FB4-A70F-D903A0A56E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Pre-engineering</a:t>
            </a:r>
            <a:r>
              <a:rPr lang="en-US" baseline="0" dirty="0"/>
              <a:t> program, </a:t>
            </a:r>
          </a:p>
          <a:p>
            <a:endParaRPr lang="en-US" baseline="0" dirty="0"/>
          </a:p>
          <a:p>
            <a:r>
              <a:rPr lang="en-US" baseline="0" dirty="0"/>
              <a:t>Education Coordinator facilitates recruitment/coordination with parents/teachers for afterschool and extracurricular clubs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C0C1-89AE-4FB4-A70F-D903A0A56E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07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CEB3-AA3B-475A-A332-EB767DFEE9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0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CEB3-AA3B-475A-A332-EB767DFEE9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CEB3-AA3B-475A-A332-EB767DFEE9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As this slide indicates, DoDEA covers a wide geographical area and serves a variety of educational needs. In addition to operating 172 schools, DoDEA provides support to the majority of military families whose children attend public and private schools across the U.S.  </a:t>
            </a:r>
            <a:r>
              <a:rPr lang="en-US" altLang="en-US" dirty="0" err="1"/>
              <a:t>DoDEA’s</a:t>
            </a:r>
            <a:r>
              <a:rPr lang="en-US" altLang="en-US" dirty="0"/>
              <a:t> vision as a school district is to be among the World's leaders in education, enriching the lives of military dependent students and the communities in which they live.  With over 80% of the school-aged children of military families attending schools outside of the gate, DoDEA shares its resources to support expansion of educational opportunities for those children from military families through a competitive grant program.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17" indent="-28039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564" indent="-224312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190" indent="-224312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816" indent="-224312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691" indent="-2243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372203-7E52-4A0E-A208-C1E818B13F6E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832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Grantees with military transition support – grantees with direct student services that match the 5 categories from MIC3</a:t>
            </a:r>
          </a:p>
          <a:p>
            <a:r>
              <a:rPr lang="en-US" dirty="0"/>
              <a:t>Grantees with dedicated military support programs – grantees with dedicated military support personnel and/or peer support programs</a:t>
            </a:r>
          </a:p>
          <a:p>
            <a:endParaRPr lang="en-US" dirty="0"/>
          </a:p>
          <a:p>
            <a:r>
              <a:rPr lang="en-US" dirty="0"/>
              <a:t>Data from 2018 Spring Semester Report (SY 2017-2018)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BC0C1-89AE-4FB4-A70F-D903A0A56E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5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BC0C1-89AE-4FB4-A70F-D903A0A56E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C0C1-89AE-4FB4-A70F-D903A0A56E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7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N=58 DoDEA grantees with MIC3 related military transition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BC0C1-89AE-4FB4-A70F-D903A0A56E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6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Grantees may have more than one type of transition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BC0C1-89AE-4FB4-A70F-D903A0A56E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4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used support: </a:t>
            </a:r>
          </a:p>
          <a:p>
            <a:r>
              <a:rPr lang="en-US" dirty="0"/>
              <a:t>2014 Cohort – Placement</a:t>
            </a:r>
          </a:p>
          <a:p>
            <a:r>
              <a:rPr lang="en-US" dirty="0"/>
              <a:t>2015 cohort – Eligibility</a:t>
            </a:r>
          </a:p>
          <a:p>
            <a:r>
              <a:rPr lang="en-US" dirty="0"/>
              <a:t>2016 Cohort – Graduation</a:t>
            </a:r>
          </a:p>
          <a:p>
            <a:r>
              <a:rPr lang="en-US" dirty="0"/>
              <a:t>2017 Cohort – Eligibility</a:t>
            </a:r>
          </a:p>
          <a:p>
            <a:endParaRPr lang="en-US" dirty="0"/>
          </a:p>
          <a:p>
            <a:r>
              <a:rPr lang="en-US" dirty="0"/>
              <a:t>Grantees may have more than one type of transition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BC0C1-89AE-4FB4-A70F-D903A0A56E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2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6133168"/>
            <a:ext cx="2832338" cy="5708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9" y="6157718"/>
            <a:ext cx="2654406" cy="5217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6133168"/>
            <a:ext cx="2832338" cy="570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9" y="6157718"/>
            <a:ext cx="2654406" cy="521716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www.militaryonesource.mil/-/helping-your-children-change-schools" TargetMode="External"/><Relationship Id="rId5" Type="http://schemas.openxmlformats.org/officeDocument/2006/relationships/hyperlink" Target="https://www.dodea.edu/Partnership/upload/mic3_mil_rep_ebook_10-16-2017_final.pdf" TargetMode="External"/><Relationship Id="rId4" Type="http://schemas.openxmlformats.org/officeDocument/2006/relationships/hyperlink" Target="http://www.mic3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080538"/>
            <a:ext cx="7766936" cy="1646302"/>
          </a:xfrm>
        </p:spPr>
        <p:txBody>
          <a:bodyPr/>
          <a:lstStyle/>
          <a:p>
            <a:r>
              <a:rPr lang="en-US" sz="3600" dirty="0" smtClean="0"/>
              <a:t>DoD Ex-Officio Transition Support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>
                <a:solidFill>
                  <a:schemeClr val="tx2"/>
                </a:solidFill>
              </a:rPr>
              <a:t>October 2018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816641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 smtClean="0"/>
              <a:t>Ms. </a:t>
            </a:r>
            <a:r>
              <a:rPr lang="en-US" dirty="0" smtClean="0"/>
              <a:t>Kathleen Facon </a:t>
            </a:r>
            <a:endParaRPr lang="en-US" dirty="0" smtClean="0"/>
          </a:p>
          <a:p>
            <a:r>
              <a:rPr lang="en-US" dirty="0" smtClean="0"/>
              <a:t>DoD Ex-Officio Member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63" y="471308"/>
            <a:ext cx="7825473" cy="173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3551464" y="4808764"/>
            <a:ext cx="56235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6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22932B32-0504-4A19-B480-06B0A1EB0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62" y="0"/>
            <a:ext cx="1723909" cy="1610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1" y="229699"/>
            <a:ext cx="77773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Grantee Spotlight: Bossier Parish School Board (2017)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722562"/>
              </p:ext>
            </p:extLst>
          </p:nvPr>
        </p:nvGraphicFramePr>
        <p:xfrm>
          <a:off x="0" y="1602398"/>
          <a:ext cx="12192000" cy="52556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99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2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2005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Project Title: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Project TACTICAL (</a:t>
                      </a:r>
                      <a:r>
                        <a:rPr lang="en-US" sz="2400" b="0" u="sng" dirty="0"/>
                        <a:t>T</a:t>
                      </a:r>
                      <a:r>
                        <a:rPr lang="en-US" sz="2400" b="0" dirty="0"/>
                        <a:t>eaching </a:t>
                      </a:r>
                      <a:r>
                        <a:rPr lang="en-US" sz="2400" b="0" u="sng" dirty="0"/>
                        <a:t>A</a:t>
                      </a:r>
                      <a:r>
                        <a:rPr lang="en-US" sz="2400" b="0" dirty="0"/>
                        <a:t>nd </a:t>
                      </a:r>
                      <a:r>
                        <a:rPr lang="en-US" sz="2400" b="0" u="sng" dirty="0"/>
                        <a:t>C</a:t>
                      </a:r>
                      <a:r>
                        <a:rPr lang="en-US" sz="2400" b="0" dirty="0"/>
                        <a:t>onnecting </a:t>
                      </a:r>
                      <a:r>
                        <a:rPr lang="en-US" sz="2400" b="0" u="sng" dirty="0"/>
                        <a:t>T</a:t>
                      </a:r>
                      <a:r>
                        <a:rPr lang="en-US" sz="2400" b="0" dirty="0"/>
                        <a:t>hrough </a:t>
                      </a:r>
                      <a:r>
                        <a:rPr lang="en-US" sz="2400" b="0" u="sng" dirty="0"/>
                        <a:t>I</a:t>
                      </a:r>
                      <a:r>
                        <a:rPr lang="en-US" sz="2400" b="0" dirty="0"/>
                        <a:t>nteractive </a:t>
                      </a:r>
                      <a:r>
                        <a:rPr lang="en-US" sz="2400" b="0" u="sng" dirty="0"/>
                        <a:t>C</a:t>
                      </a:r>
                      <a:r>
                        <a:rPr lang="en-US" sz="2400" b="0" dirty="0"/>
                        <a:t>lassroom </a:t>
                      </a:r>
                      <a:r>
                        <a:rPr lang="en-US" sz="2400" b="0" u="sng" dirty="0"/>
                        <a:t>A</a:t>
                      </a:r>
                      <a:r>
                        <a:rPr lang="en-US" sz="2400" b="0" dirty="0"/>
                        <a:t>nd </a:t>
                      </a:r>
                      <a:r>
                        <a:rPr lang="en-US" sz="2400" b="0" u="sng" dirty="0"/>
                        <a:t>L</a:t>
                      </a:r>
                      <a:r>
                        <a:rPr lang="en-US" sz="2400" b="0" dirty="0"/>
                        <a:t>anguage Arts)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70780336"/>
                  </a:ext>
                </a:extLst>
              </a:tr>
              <a:tr h="46925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City, State: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Benton, 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2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Military Installations Served: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Barksdale AFB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2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Grade Levels: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K-8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46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Number of Military-Connected</a:t>
                      </a:r>
                      <a:r>
                        <a:rPr lang="en-US" sz="2400" baseline="0" dirty="0"/>
                        <a:t> Students Impacted: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1,245 (19%)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2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Number of Participating Schools: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92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Types of Transitional</a:t>
                      </a:r>
                      <a:r>
                        <a:rPr lang="en-US" sz="2400" baseline="0" dirty="0"/>
                        <a:t> Support: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Enrollment, Placement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46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Military Support Personnel/Programs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Counselors, PCS Facilitator, Peer Mentoring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270" y="1404396"/>
            <a:ext cx="5776781" cy="4200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Transitional Support Services:</a:t>
            </a:r>
          </a:p>
          <a:p>
            <a:r>
              <a:rPr lang="en-US" sz="2400" b="1" i="1" dirty="0"/>
              <a:t>Enrollment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Developed app to facilitate the connection between military-connected families and social, emotional, and academic supports (in collaboration with Texas A&amp;M University)</a:t>
            </a:r>
          </a:p>
          <a:p>
            <a:pPr lvl="1"/>
            <a:r>
              <a:rPr lang="en-US" sz="2000" dirty="0"/>
              <a:t>Parent Lecture Series to encourage parent involvement</a:t>
            </a:r>
          </a:p>
          <a:p>
            <a:r>
              <a:rPr lang="en-US" sz="2400" b="1" i="1" dirty="0"/>
              <a:t>Placement</a:t>
            </a:r>
            <a:r>
              <a:rPr lang="en-US" sz="2400" i="1" dirty="0"/>
              <a:t>:</a:t>
            </a:r>
          </a:p>
          <a:p>
            <a:pPr lvl="1"/>
            <a:r>
              <a:rPr lang="en-US" sz="2000" dirty="0"/>
              <a:t>Response to Intervention (RtI) programs</a:t>
            </a:r>
          </a:p>
          <a:p>
            <a:pPr lvl="1"/>
            <a:r>
              <a:rPr lang="en-US" sz="2000" dirty="0"/>
              <a:t>Individual counseling services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206" y="261396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Grantee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Bossier </a:t>
            </a:r>
            <a:r>
              <a:rPr lang="en-US" dirty="0"/>
              <a:t>Parish School </a:t>
            </a:r>
            <a:r>
              <a:rPr lang="en-US" dirty="0" smtClean="0"/>
              <a:t>District  </a:t>
            </a:r>
            <a:r>
              <a:rPr lang="en-US" dirty="0"/>
              <a:t>(2017)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6206" y="1490316"/>
            <a:ext cx="4705064" cy="4114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Focus</a:t>
            </a:r>
            <a:r>
              <a:rPr lang="en-US" sz="2400" dirty="0"/>
              <a:t>: Improving academic, social, and emotional outcomes of military-connected students receiving free or reduced lunch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Military Support Personnel/Programs:</a:t>
            </a:r>
          </a:p>
          <a:p>
            <a:r>
              <a:rPr lang="en-US" sz="2400" dirty="0"/>
              <a:t>School-Based Counselors</a:t>
            </a:r>
          </a:p>
          <a:p>
            <a:r>
              <a:rPr lang="en-US" sz="2400" dirty="0"/>
              <a:t>PCS Facilitator</a:t>
            </a:r>
          </a:p>
          <a:p>
            <a:r>
              <a:rPr lang="en-US" sz="2400" dirty="0"/>
              <a:t>Peer Mentoring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5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364"/>
            <a:ext cx="651878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Grantee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Cache </a:t>
            </a:r>
            <a:r>
              <a:rPr lang="en-US" dirty="0"/>
              <a:t>Public Schools (2015)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656589"/>
              </p:ext>
            </p:extLst>
          </p:nvPr>
        </p:nvGraphicFramePr>
        <p:xfrm>
          <a:off x="0" y="1836171"/>
          <a:ext cx="12191999" cy="50218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10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1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159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Project Title: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The Cache FLOW (</a:t>
                      </a:r>
                      <a:r>
                        <a:rPr lang="en-US" sz="2400" b="0" u="sng" dirty="0"/>
                        <a:t>F</a:t>
                      </a:r>
                      <a:r>
                        <a:rPr lang="en-US" sz="2400" b="0" dirty="0"/>
                        <a:t>uture </a:t>
                      </a:r>
                      <a:r>
                        <a:rPr lang="en-US" sz="2400" b="0" u="sng" dirty="0"/>
                        <a:t>L</a:t>
                      </a:r>
                      <a:r>
                        <a:rPr lang="en-US" sz="2400" b="0" dirty="0"/>
                        <a:t>eaders </a:t>
                      </a:r>
                      <a:r>
                        <a:rPr lang="en-US" sz="2400" b="0" u="sng" dirty="0"/>
                        <a:t>o</a:t>
                      </a:r>
                      <a:r>
                        <a:rPr lang="en-US" sz="2400" b="0" dirty="0"/>
                        <a:t>f the </a:t>
                      </a:r>
                      <a:r>
                        <a:rPr lang="en-US" sz="2400" b="0" u="sng" dirty="0"/>
                        <a:t>W</a:t>
                      </a:r>
                      <a:r>
                        <a:rPr lang="en-US" sz="2400" b="0" dirty="0"/>
                        <a:t>orld) Project 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90005366"/>
                  </a:ext>
                </a:extLst>
              </a:tr>
              <a:tr h="523107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City, State: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Cache,</a:t>
                      </a:r>
                      <a:r>
                        <a:rPr lang="en-US" sz="2400" b="0" baseline="0" dirty="0"/>
                        <a:t> Oklahoma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10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Military Installations Served: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Fort Sill, Altus AFB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10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Grade Levels: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K-12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1593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Number of Military-Connected</a:t>
                      </a:r>
                      <a:r>
                        <a:rPr lang="en-US" sz="2400" baseline="0" dirty="0"/>
                        <a:t> Students Impacted: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708 (33%)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10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Number of Participating Schools: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10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Types of Transitional</a:t>
                      </a:r>
                      <a:r>
                        <a:rPr lang="en-US" sz="2400" baseline="0" dirty="0"/>
                        <a:t> Support: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Eligibility and graduation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310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Military Support Personnel/Programs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Counselors, Education Coordinator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C5C402-5049-4AD2-B8B5-00C4B3EA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17" y="228364"/>
            <a:ext cx="52482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335" y="1395081"/>
            <a:ext cx="5628640" cy="33252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Transitional Support Services:</a:t>
            </a:r>
          </a:p>
          <a:p>
            <a:r>
              <a:rPr lang="en-US" sz="2000" b="1" i="1" dirty="0"/>
              <a:t>Eligibility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 smtClean="0"/>
              <a:t>Tutors</a:t>
            </a:r>
          </a:p>
          <a:p>
            <a:pPr lvl="1"/>
            <a:r>
              <a:rPr lang="en-US" sz="1800" dirty="0" smtClean="0"/>
              <a:t>STEM </a:t>
            </a:r>
            <a:r>
              <a:rPr lang="en-US" sz="1800" dirty="0"/>
              <a:t>based Extracurricular </a:t>
            </a:r>
            <a:r>
              <a:rPr lang="en-US" sz="1800" dirty="0" smtClean="0"/>
              <a:t>activities</a:t>
            </a:r>
          </a:p>
          <a:p>
            <a:pPr lvl="2"/>
            <a:r>
              <a:rPr lang="en-US" sz="1500" dirty="0" smtClean="0"/>
              <a:t>Afterschool programs; Lego </a:t>
            </a:r>
            <a:r>
              <a:rPr lang="en-US" sz="1500" dirty="0"/>
              <a:t>club/robotics</a:t>
            </a:r>
          </a:p>
          <a:p>
            <a:pPr lvl="2"/>
            <a:r>
              <a:rPr lang="en-US" sz="1500" dirty="0" smtClean="0"/>
              <a:t>Partnership </a:t>
            </a:r>
            <a:r>
              <a:rPr lang="en-US" sz="1500" dirty="0"/>
              <a:t>with Great Plains Technology </a:t>
            </a:r>
            <a:r>
              <a:rPr lang="en-US" sz="1500" dirty="0" smtClean="0"/>
              <a:t>Center</a:t>
            </a:r>
          </a:p>
          <a:p>
            <a:r>
              <a:rPr lang="en-US" sz="2000" b="1" i="1" dirty="0" smtClean="0"/>
              <a:t>Graduation</a:t>
            </a:r>
            <a:r>
              <a:rPr lang="en-US" sz="2000" b="1" i="1" dirty="0"/>
              <a:t>:</a:t>
            </a:r>
          </a:p>
          <a:p>
            <a:pPr lvl="1"/>
            <a:r>
              <a:rPr lang="en-US" sz="1800" dirty="0"/>
              <a:t>Credit recovery (includes virtual learning/flipped classrooms</a:t>
            </a:r>
            <a:r>
              <a:rPr lang="en-US" sz="1800" dirty="0" smtClean="0"/>
              <a:t>); ACT </a:t>
            </a:r>
            <a:r>
              <a:rPr lang="en-US" sz="1800" dirty="0"/>
              <a:t>Bootcamp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5393" y="252081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Grantee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Cache </a:t>
            </a:r>
            <a:r>
              <a:rPr lang="en-US" dirty="0"/>
              <a:t>Public Schools (2015)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5393" y="1395081"/>
            <a:ext cx="5102942" cy="381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Focus</a:t>
            </a:r>
            <a:r>
              <a:rPr lang="en-US" sz="2200" dirty="0"/>
              <a:t>: </a:t>
            </a:r>
            <a:r>
              <a:rPr lang="en-US" sz="2000" dirty="0"/>
              <a:t>Improving military-connected student academic achievement in grades K-12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200" b="1" dirty="0"/>
              <a:t>Military Support Personnel/Programs:</a:t>
            </a:r>
          </a:p>
          <a:p>
            <a:r>
              <a:rPr lang="en-US" sz="2000" dirty="0"/>
              <a:t>Education Coordinator at Fort Sill</a:t>
            </a:r>
          </a:p>
          <a:p>
            <a:r>
              <a:rPr lang="en-US" sz="2000" dirty="0"/>
              <a:t>Student Ambassador Leadership Program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5393" y="4720319"/>
            <a:ext cx="11229322" cy="1244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Outcomes:</a:t>
            </a:r>
          </a:p>
          <a:p>
            <a:r>
              <a:rPr lang="en-US" dirty="0" smtClean="0"/>
              <a:t>Overall increase in science (9-12), math (4-8), and reading (K-3) for military-connected students.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Highlight: 23 percentage point increase in military-connected students in grades 9-12 scoring proficient or above on End-of-Instruction Science tests (baseline=48%, year 1=71%)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70" y="371362"/>
            <a:ext cx="8596668" cy="1320800"/>
          </a:xfrm>
        </p:spPr>
        <p:txBody>
          <a:bodyPr/>
          <a:lstStyle/>
          <a:p>
            <a:r>
              <a:rPr lang="en-US" dirty="0" smtClean="0"/>
              <a:t>Ex-Officio Member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618967" y="1761755"/>
            <a:ext cx="906674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Kathleen M. </a:t>
            </a:r>
            <a:r>
              <a:rPr lang="en-US" sz="2800" dirty="0" err="1"/>
              <a:t>Facon</a:t>
            </a:r>
            <a:endParaRPr lang="en-US" sz="2800" dirty="0"/>
          </a:p>
          <a:p>
            <a:pPr marL="0" indent="0">
              <a:buNone/>
            </a:pPr>
            <a:r>
              <a:rPr lang="en-US" sz="2200" dirty="0"/>
              <a:t>Chief, Education Partnership and </a:t>
            </a:r>
            <a:r>
              <a:rPr lang="en-US" sz="2200" dirty="0" smtClean="0"/>
              <a:t>Resources, DoDEA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4800 Mark Center Drive</a:t>
            </a:r>
          </a:p>
          <a:p>
            <a:pPr marL="0" indent="0">
              <a:buNone/>
            </a:pPr>
            <a:r>
              <a:rPr lang="en-US" sz="2200" dirty="0"/>
              <a:t>Alexandria, VA 22350</a:t>
            </a:r>
          </a:p>
          <a:p>
            <a:pPr marL="0" indent="0">
              <a:buNone/>
            </a:pPr>
            <a:r>
              <a:rPr lang="en-US" sz="2200" dirty="0"/>
              <a:t>Office:  571-372-5834</a:t>
            </a:r>
          </a:p>
          <a:p>
            <a:pPr marL="0" indent="0">
              <a:buNone/>
            </a:pPr>
            <a:r>
              <a:rPr lang="en-US" sz="2200" dirty="0"/>
              <a:t>Cell:  703-459-8333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44" y="3547502"/>
            <a:ext cx="1658607" cy="13650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9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59" y="348343"/>
            <a:ext cx="8596668" cy="1320800"/>
          </a:xfrm>
        </p:spPr>
        <p:txBody>
          <a:bodyPr/>
          <a:lstStyle/>
          <a:p>
            <a:r>
              <a:rPr lang="en-US" dirty="0"/>
              <a:t>Relevant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603" y="1704058"/>
            <a:ext cx="9119809" cy="3880773"/>
          </a:xfrm>
        </p:spPr>
        <p:txBody>
          <a:bodyPr/>
          <a:lstStyle/>
          <a:p>
            <a:r>
              <a:rPr lang="en-US" sz="2400" dirty="0" smtClean="0"/>
              <a:t>Military </a:t>
            </a:r>
            <a:r>
              <a:rPr lang="en-US" sz="2400" dirty="0" smtClean="0"/>
              <a:t>Representative Guide Book: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hlinkClick r:id="rId4"/>
              </a:rPr>
              <a:t>http://www.mic3.net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DoDEA </a:t>
            </a:r>
            <a:r>
              <a:rPr lang="en-US" sz="2400" dirty="0"/>
              <a:t>Compact </a:t>
            </a:r>
            <a:r>
              <a:rPr lang="en-US" sz="2400" dirty="0" smtClean="0"/>
              <a:t>Page: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hlinkClick r:id="rId5"/>
              </a:rPr>
              <a:t>https://www.dodea.edu/Partnership/upload/mic3_mil_rep_ebook_10-16-2017_final.pdf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Military </a:t>
            </a:r>
            <a:r>
              <a:rPr lang="en-US" sz="2400" dirty="0"/>
              <a:t>OneSource - "Helping Your Children Change Schools</a:t>
            </a:r>
            <a:r>
              <a:rPr lang="en-US" sz="2400" dirty="0" smtClean="0"/>
              <a:t>":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hlinkClick r:id="rId6"/>
              </a:rPr>
              <a:t>https</a:t>
            </a:r>
            <a:r>
              <a:rPr lang="en-US" sz="2400" dirty="0">
                <a:hlinkClick r:id="rId6"/>
              </a:rPr>
              <a:t>://www.militaryonesource.mil/-/</a:t>
            </a:r>
            <a:r>
              <a:rPr lang="en-US" sz="2400" dirty="0" smtClean="0">
                <a:hlinkClick r:id="rId6"/>
              </a:rPr>
              <a:t>helping-your-children-change-schools</a:t>
            </a:r>
            <a:r>
              <a:rPr lang="en-US" sz="2400" dirty="0" smtClean="0"/>
              <a:t> 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79" y="348343"/>
            <a:ext cx="1602921" cy="160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7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49" y="288587"/>
            <a:ext cx="8596668" cy="1320800"/>
          </a:xfrm>
        </p:spPr>
        <p:txBody>
          <a:bodyPr/>
          <a:lstStyle/>
          <a:p>
            <a:r>
              <a:rPr lang="en-US" dirty="0" smtClean="0"/>
              <a:t>DoD Role in Military Interstate </a:t>
            </a:r>
            <a:br>
              <a:rPr lang="en-US" dirty="0" smtClean="0"/>
            </a:br>
            <a:r>
              <a:rPr lang="en-US" dirty="0" smtClean="0"/>
              <a:t>Children’s Compact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49" y="172284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The DoD supports the Compact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Designating the ex-officio member to the Military Interstate Children’s Compact Commission (MIC3)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Designating a military representative, by position, to State Councils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Implementing policy thorough the Department of Defense Instruction 1342.29 “Interstate Compact on Educational Opportunity for Military Children”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Ensuring Department of Defense Education Activity (DoDEA) schools comply with the DoD Policy to operationalize the Compact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Military Services School Liaison Officers serve to support transition issues impacting military connected students and facilitate solutions within the compact rules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7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00021" y="240531"/>
            <a:ext cx="8229600" cy="1110159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n-US" altLang="en-US" b="1" i="1" dirty="0"/>
              <a:t/>
            </a:r>
            <a:br>
              <a:rPr lang="en-US" altLang="en-US" b="1" i="1" dirty="0"/>
            </a:br>
            <a:r>
              <a:rPr lang="en-US" altLang="en-US" b="1" i="1" dirty="0"/>
              <a:t>About DoDEA </a:t>
            </a:r>
            <a:br>
              <a:rPr lang="en-US" altLang="en-US" b="1" i="1" dirty="0"/>
            </a:br>
            <a:r>
              <a:rPr lang="en-US" i="1" dirty="0">
                <a:solidFill>
                  <a:prstClr val="black"/>
                </a:solidFill>
                <a:cs typeface="+mn-cs"/>
              </a:rPr>
              <a:t>Organization</a:t>
            </a:r>
            <a:r>
              <a:rPr lang="en-US" b="1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i="1" dirty="0">
                <a:solidFill>
                  <a:prstClr val="black"/>
                </a:solidFill>
                <a:cs typeface="+mn-cs"/>
              </a:rPr>
              <a:t>Snapshot</a:t>
            </a:r>
            <a:r>
              <a:rPr lang="en-US" sz="1800" dirty="0">
                <a:solidFill>
                  <a:prstClr val="black"/>
                </a:solidFill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cs typeface="+mn-cs"/>
              </a:rPr>
            </a:br>
            <a:endParaRPr lang="en-US" altLang="en-US" sz="4500" b="1" i="1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348509" y="5117815"/>
            <a:ext cx="8552590" cy="98425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2100" dirty="0">
                <a:latin typeface="+mj-lt"/>
                <a:ea typeface="ＭＳ Ｐゴシック" pitchFamily="34" charset="-128"/>
              </a:rPr>
              <a:t>DoDEA shares its resources to support successful educational outcomes for military dependent students who attend public LEAs through a competitive grant program. </a:t>
            </a:r>
          </a:p>
        </p:txBody>
      </p:sp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960009" y="1417239"/>
            <a:ext cx="2547267" cy="2373817"/>
            <a:chOff x="5676" y="0"/>
            <a:chExt cx="3468958" cy="4034867"/>
          </a:xfrm>
        </p:grpSpPr>
        <p:grpSp>
          <p:nvGrpSpPr>
            <p:cNvPr id="6" name="Group 154"/>
            <p:cNvGrpSpPr>
              <a:grpSpLocks/>
            </p:cNvGrpSpPr>
            <p:nvPr/>
          </p:nvGrpSpPr>
          <p:grpSpPr bwMode="auto">
            <a:xfrm>
              <a:off x="5676" y="0"/>
              <a:ext cx="3445542" cy="3231283"/>
              <a:chOff x="-7205" y="-12658"/>
              <a:chExt cx="3445540" cy="3231282"/>
            </a:xfrm>
          </p:grpSpPr>
          <p:grpSp>
            <p:nvGrpSpPr>
              <p:cNvPr id="12" name="Group 152"/>
              <p:cNvGrpSpPr>
                <a:grpSpLocks/>
              </p:cNvGrpSpPr>
              <p:nvPr/>
            </p:nvGrpSpPr>
            <p:grpSpPr bwMode="auto">
              <a:xfrm>
                <a:off x="-7206" y="1165957"/>
                <a:ext cx="3445542" cy="2052667"/>
                <a:chOff x="-7205" y="-181850"/>
                <a:chExt cx="3445540" cy="2052666"/>
              </a:xfrm>
            </p:grpSpPr>
            <p:sp>
              <p:nvSpPr>
                <p:cNvPr id="14" name="Shape 125"/>
                <p:cNvSpPr/>
                <p:nvPr/>
              </p:nvSpPr>
              <p:spPr>
                <a:xfrm>
                  <a:off x="731" y="1576"/>
                  <a:ext cx="1107778" cy="500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779"/>
                      </a:moveTo>
                      <a:lnTo>
                        <a:pt x="0" y="21600"/>
                      </a:lnTo>
                      <a:lnTo>
                        <a:pt x="0" y="17821"/>
                      </a:lnTo>
                      <a:lnTo>
                        <a:pt x="21600" y="0"/>
                      </a:lnTo>
                      <a:cubicBezTo>
                        <a:pt x="21600" y="0"/>
                        <a:pt x="21600" y="3779"/>
                        <a:pt x="21600" y="3779"/>
                      </a:cubicBezTo>
                      <a:close/>
                    </a:path>
                  </a:pathLst>
                </a:custGeom>
                <a:solidFill>
                  <a:srgbClr val="9C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8575" tIns="28575" rIns="28575" bIns="28575" anchor="ctr"/>
                <a:lstStyle/>
                <a:p>
                  <a:pPr algn="ctr"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25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" name="Shape 126"/>
                <p:cNvSpPr>
                  <a:spLocks/>
                </p:cNvSpPr>
                <p:nvPr/>
              </p:nvSpPr>
              <p:spPr bwMode="auto">
                <a:xfrm>
                  <a:off x="1108860" y="1261"/>
                  <a:ext cx="1094272" cy="984844"/>
                </a:xfrm>
                <a:custGeom>
                  <a:avLst/>
                  <a:gdLst>
                    <a:gd name="T0" fmla="*/ 547136 w 21600"/>
                    <a:gd name="T1" fmla="*/ 492422 h 21600"/>
                    <a:gd name="T2" fmla="*/ 547136 w 21600"/>
                    <a:gd name="T3" fmla="*/ 492422 h 21600"/>
                    <a:gd name="T4" fmla="*/ 547136 w 21600"/>
                    <a:gd name="T5" fmla="*/ 492422 h 21600"/>
                    <a:gd name="T6" fmla="*/ 547136 w 21600"/>
                    <a:gd name="T7" fmla="*/ 492422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8735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ubicBezTo>
                        <a:pt x="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DCDE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28575" tIns="28575" rIns="28575" bIns="28575" anchor="ctr"/>
                <a:lstStyle/>
                <a:p>
                  <a:endParaRPr lang="en-US"/>
                </a:p>
              </p:txBody>
            </p:sp>
            <p:sp>
              <p:nvSpPr>
                <p:cNvPr id="16" name="Shape 127"/>
                <p:cNvSpPr/>
                <p:nvPr/>
              </p:nvSpPr>
              <p:spPr>
                <a:xfrm>
                  <a:off x="1108509" y="-14298"/>
                  <a:ext cx="1109365" cy="500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779"/>
                      </a:moveTo>
                      <a:lnTo>
                        <a:pt x="21600" y="21600"/>
                      </a:lnTo>
                      <a:lnTo>
                        <a:pt x="21600" y="17821"/>
                      </a:lnTo>
                      <a:lnTo>
                        <a:pt x="0" y="0"/>
                      </a:lnTo>
                      <a:cubicBezTo>
                        <a:pt x="0" y="0"/>
                        <a:pt x="0" y="3779"/>
                        <a:pt x="0" y="3779"/>
                      </a:cubicBezTo>
                      <a:close/>
                    </a:path>
                  </a:pathLst>
                </a:custGeom>
                <a:solidFill>
                  <a:srgbClr val="9C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8575" tIns="28575" rIns="28575" bIns="28575" anchor="ctr"/>
                <a:lstStyle/>
                <a:p>
                  <a:pPr algn="ctr"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25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" name="Shape 128"/>
                <p:cNvSpPr/>
                <p:nvPr/>
              </p:nvSpPr>
              <p:spPr>
                <a:xfrm>
                  <a:off x="15015" y="519089"/>
                  <a:ext cx="1093494" cy="54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39" y="21600"/>
                      </a:moveTo>
                      <a:lnTo>
                        <a:pt x="18831" y="21600"/>
                      </a:lnTo>
                      <a:lnTo>
                        <a:pt x="21600" y="19584"/>
                      </a:lnTo>
                      <a:lnTo>
                        <a:pt x="21600" y="19008"/>
                      </a:lnTo>
                      <a:cubicBezTo>
                        <a:pt x="21600" y="19008"/>
                        <a:pt x="18039" y="21600"/>
                        <a:pt x="18039" y="21600"/>
                      </a:cubicBezTo>
                      <a:close/>
                      <a:moveTo>
                        <a:pt x="21600" y="576"/>
                      </a:moveTo>
                      <a:lnTo>
                        <a:pt x="0" y="16300"/>
                      </a:lnTo>
                      <a:lnTo>
                        <a:pt x="0" y="15724"/>
                      </a:lnTo>
                      <a:lnTo>
                        <a:pt x="21600" y="0"/>
                      </a:lnTo>
                      <a:cubicBezTo>
                        <a:pt x="21600" y="0"/>
                        <a:pt x="21600" y="576"/>
                        <a:pt x="21600" y="576"/>
                      </a:cubicBezTo>
                      <a:close/>
                    </a:path>
                  </a:pathLst>
                </a:custGeom>
                <a:solidFill>
                  <a:srgbClr val="A17A6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8575" tIns="28575" rIns="28575" bIns="28575" anchor="ctr"/>
                <a:lstStyle/>
                <a:p>
                  <a:pPr algn="ctr"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25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" name="Shape 129"/>
                <p:cNvSpPr/>
                <p:nvPr/>
              </p:nvSpPr>
              <p:spPr>
                <a:xfrm>
                  <a:off x="145155" y="438129"/>
                  <a:ext cx="831627" cy="627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53" y="19524"/>
                      </a:moveTo>
                      <a:lnTo>
                        <a:pt x="17053" y="20027"/>
                      </a:lnTo>
                      <a:lnTo>
                        <a:pt x="21600" y="17833"/>
                      </a:lnTo>
                      <a:lnTo>
                        <a:pt x="21600" y="17330"/>
                      </a:lnTo>
                      <a:cubicBezTo>
                        <a:pt x="21600" y="17330"/>
                        <a:pt x="17053" y="19524"/>
                        <a:pt x="17053" y="19524"/>
                      </a:cubicBezTo>
                      <a:close/>
                      <a:moveTo>
                        <a:pt x="17053" y="2696"/>
                      </a:moveTo>
                      <a:lnTo>
                        <a:pt x="21600" y="502"/>
                      </a:lnTo>
                      <a:lnTo>
                        <a:pt x="21600" y="0"/>
                      </a:lnTo>
                      <a:lnTo>
                        <a:pt x="17053" y="2194"/>
                      </a:lnTo>
                      <a:cubicBezTo>
                        <a:pt x="17053" y="2194"/>
                        <a:pt x="17053" y="2696"/>
                        <a:pt x="17053" y="2696"/>
                      </a:cubicBezTo>
                      <a:close/>
                      <a:moveTo>
                        <a:pt x="15916" y="2742"/>
                      </a:moveTo>
                      <a:lnTo>
                        <a:pt x="11368" y="4936"/>
                      </a:lnTo>
                      <a:lnTo>
                        <a:pt x="11368" y="5439"/>
                      </a:lnTo>
                      <a:lnTo>
                        <a:pt x="15916" y="3245"/>
                      </a:lnTo>
                      <a:cubicBezTo>
                        <a:pt x="15916" y="3245"/>
                        <a:pt x="15916" y="2742"/>
                        <a:pt x="15916" y="2742"/>
                      </a:cubicBezTo>
                      <a:close/>
                      <a:moveTo>
                        <a:pt x="15916" y="20073"/>
                      </a:moveTo>
                      <a:lnTo>
                        <a:pt x="12750" y="21600"/>
                      </a:lnTo>
                      <a:lnTo>
                        <a:pt x="13791" y="21600"/>
                      </a:lnTo>
                      <a:lnTo>
                        <a:pt x="15916" y="20575"/>
                      </a:lnTo>
                      <a:cubicBezTo>
                        <a:pt x="15916" y="20575"/>
                        <a:pt x="15916" y="20073"/>
                        <a:pt x="15916" y="20073"/>
                      </a:cubicBezTo>
                      <a:close/>
                      <a:moveTo>
                        <a:pt x="0" y="10422"/>
                      </a:moveTo>
                      <a:lnTo>
                        <a:pt x="0" y="10924"/>
                      </a:lnTo>
                      <a:lnTo>
                        <a:pt x="4547" y="8730"/>
                      </a:lnTo>
                      <a:lnTo>
                        <a:pt x="4547" y="8227"/>
                      </a:lnTo>
                      <a:cubicBezTo>
                        <a:pt x="4547" y="8227"/>
                        <a:pt x="0" y="10422"/>
                        <a:pt x="0" y="10422"/>
                      </a:cubicBezTo>
                      <a:close/>
                      <a:moveTo>
                        <a:pt x="10232" y="5485"/>
                      </a:moveTo>
                      <a:lnTo>
                        <a:pt x="10232" y="5987"/>
                      </a:lnTo>
                      <a:lnTo>
                        <a:pt x="5684" y="8181"/>
                      </a:lnTo>
                      <a:lnTo>
                        <a:pt x="5684" y="7679"/>
                      </a:lnTo>
                      <a:cubicBezTo>
                        <a:pt x="5684" y="7679"/>
                        <a:pt x="10232" y="5485"/>
                        <a:pt x="10232" y="5485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8575" tIns="28575" rIns="28575" bIns="28575" anchor="ctr"/>
                <a:lstStyle/>
                <a:p>
                  <a:pPr algn="ctr"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25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9" name="Shape 130"/>
                <p:cNvSpPr/>
                <p:nvPr/>
              </p:nvSpPr>
              <p:spPr>
                <a:xfrm>
                  <a:off x="1108509" y="519089"/>
                  <a:ext cx="1095081" cy="54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76"/>
                      </a:moveTo>
                      <a:lnTo>
                        <a:pt x="21600" y="16300"/>
                      </a:lnTo>
                      <a:lnTo>
                        <a:pt x="21600" y="15724"/>
                      </a:lnTo>
                      <a:lnTo>
                        <a:pt x="0" y="0"/>
                      </a:lnTo>
                      <a:cubicBezTo>
                        <a:pt x="0" y="0"/>
                        <a:pt x="0" y="576"/>
                        <a:pt x="0" y="576"/>
                      </a:cubicBezTo>
                      <a:close/>
                      <a:moveTo>
                        <a:pt x="2769" y="21600"/>
                      </a:moveTo>
                      <a:lnTo>
                        <a:pt x="0" y="19584"/>
                      </a:lnTo>
                      <a:lnTo>
                        <a:pt x="0" y="19008"/>
                      </a:lnTo>
                      <a:lnTo>
                        <a:pt x="3561" y="21600"/>
                      </a:lnTo>
                      <a:cubicBezTo>
                        <a:pt x="3561" y="21600"/>
                        <a:pt x="2769" y="21600"/>
                        <a:pt x="2769" y="21600"/>
                      </a:cubicBezTo>
                      <a:close/>
                    </a:path>
                  </a:pathLst>
                </a:custGeom>
                <a:solidFill>
                  <a:schemeClr val="accent6">
                    <a:lumOff val="-8741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8575" tIns="28575" rIns="28575" bIns="28575" anchor="ctr"/>
                <a:lstStyle/>
                <a:p>
                  <a:pPr algn="ctr"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25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0" name="Shape 131"/>
                <p:cNvSpPr>
                  <a:spLocks/>
                </p:cNvSpPr>
                <p:nvPr/>
              </p:nvSpPr>
              <p:spPr bwMode="auto">
                <a:xfrm flipH="1">
                  <a:off x="2166294" y="-181851"/>
                  <a:ext cx="209232" cy="792684"/>
                </a:xfrm>
                <a:custGeom>
                  <a:avLst/>
                  <a:gdLst>
                    <a:gd name="T0" fmla="*/ 104616 w 21600"/>
                    <a:gd name="T1" fmla="*/ 396342 h 21600"/>
                    <a:gd name="T2" fmla="*/ 104616 w 21600"/>
                    <a:gd name="T3" fmla="*/ 396342 h 21600"/>
                    <a:gd name="T4" fmla="*/ 104616 w 21600"/>
                    <a:gd name="T5" fmla="*/ 396342 h 21600"/>
                    <a:gd name="T6" fmla="*/ 104616 w 21600"/>
                    <a:gd name="T7" fmla="*/ 396342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39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17893"/>
                        <a:pt x="21600" y="14186"/>
                        <a:pt x="21600" y="10479"/>
                      </a:cubicBezTo>
                      <a:cubicBezTo>
                        <a:pt x="21600" y="8464"/>
                        <a:pt x="21600" y="6448"/>
                        <a:pt x="21600" y="4433"/>
                      </a:cubicBezTo>
                      <a:lnTo>
                        <a:pt x="39" y="0"/>
                      </a:lnTo>
                      <a:close/>
                      <a:moveTo>
                        <a:pt x="4524" y="2786"/>
                      </a:moveTo>
                      <a:lnTo>
                        <a:pt x="8708" y="2786"/>
                      </a:lnTo>
                      <a:lnTo>
                        <a:pt x="8708" y="3901"/>
                      </a:lnTo>
                      <a:lnTo>
                        <a:pt x="4524" y="3901"/>
                      </a:lnTo>
                      <a:lnTo>
                        <a:pt x="4524" y="2786"/>
                      </a:lnTo>
                      <a:close/>
                      <a:moveTo>
                        <a:pt x="4524" y="4897"/>
                      </a:moveTo>
                      <a:lnTo>
                        <a:pt x="8708" y="4897"/>
                      </a:lnTo>
                      <a:lnTo>
                        <a:pt x="8708" y="5998"/>
                      </a:lnTo>
                      <a:lnTo>
                        <a:pt x="4524" y="5998"/>
                      </a:lnTo>
                      <a:lnTo>
                        <a:pt x="4524" y="4897"/>
                      </a:lnTo>
                      <a:close/>
                      <a:moveTo>
                        <a:pt x="12921" y="4897"/>
                      </a:moveTo>
                      <a:lnTo>
                        <a:pt x="17105" y="4897"/>
                      </a:lnTo>
                      <a:lnTo>
                        <a:pt x="17105" y="5998"/>
                      </a:lnTo>
                      <a:lnTo>
                        <a:pt x="12921" y="5998"/>
                      </a:lnTo>
                      <a:lnTo>
                        <a:pt x="12921" y="4897"/>
                      </a:lnTo>
                      <a:close/>
                    </a:path>
                  </a:pathLst>
                </a:custGeom>
                <a:solidFill>
                  <a:srgbClr val="9CAA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1" name="Shape 132"/>
                <p:cNvSpPr>
                  <a:spLocks noChangeArrowheads="1"/>
                </p:cNvSpPr>
                <p:nvPr/>
              </p:nvSpPr>
              <p:spPr bwMode="auto">
                <a:xfrm>
                  <a:off x="2616500" y="293907"/>
                  <a:ext cx="181377" cy="571370"/>
                </a:xfrm>
                <a:prstGeom prst="rect">
                  <a:avLst/>
                </a:prstGeom>
                <a:solidFill>
                  <a:srgbClr val="9CAA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1pPr>
                  <a:lvl2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2pPr>
                  <a:lvl3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3pPr>
                  <a:lvl4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4pPr>
                  <a:lvl5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5pPr>
                  <a:lvl6pPr marL="4572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6pPr>
                  <a:lvl7pPr marL="9144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7pPr>
                  <a:lvl8pPr marL="13716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8pPr>
                  <a:lvl9pPr marL="18288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9pPr>
                </a:lstStyle>
                <a:p>
                  <a:pPr>
                    <a:lnSpc>
                      <a:spcPct val="80000"/>
                    </a:lnSpc>
                    <a:spcBef>
                      <a:spcPts val="4125"/>
                    </a:spcBef>
                  </a:pPr>
                  <a:endParaRPr lang="en-US" altLang="en-US" sz="375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endParaRPr>
                </a:p>
              </p:txBody>
            </p:sp>
            <p:sp>
              <p:nvSpPr>
                <p:cNvPr id="22" name="Shape 133"/>
                <p:cNvSpPr>
                  <a:spLocks/>
                </p:cNvSpPr>
                <p:nvPr/>
              </p:nvSpPr>
              <p:spPr bwMode="auto">
                <a:xfrm>
                  <a:off x="3013743" y="101731"/>
                  <a:ext cx="176209" cy="739850"/>
                </a:xfrm>
                <a:custGeom>
                  <a:avLst/>
                  <a:gdLst>
                    <a:gd name="T0" fmla="*/ 88105 w 21600"/>
                    <a:gd name="T1" fmla="*/ 369925 h 21600"/>
                    <a:gd name="T2" fmla="*/ 88105 w 21600"/>
                    <a:gd name="T3" fmla="*/ 369925 h 21600"/>
                    <a:gd name="T4" fmla="*/ 88105 w 21600"/>
                    <a:gd name="T5" fmla="*/ 369925 h 21600"/>
                    <a:gd name="T6" fmla="*/ 88105 w 21600"/>
                    <a:gd name="T7" fmla="*/ 369925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3835"/>
                        <a:pt x="0" y="7669"/>
                        <a:pt x="0" y="11504"/>
                      </a:cubicBezTo>
                      <a:cubicBezTo>
                        <a:pt x="0" y="14869"/>
                        <a:pt x="0" y="18235"/>
                        <a:pt x="0" y="21600"/>
                      </a:cubicBezTo>
                      <a:lnTo>
                        <a:pt x="21588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  <a:moveTo>
                        <a:pt x="4527" y="963"/>
                      </a:moveTo>
                      <a:lnTo>
                        <a:pt x="8731" y="963"/>
                      </a:lnTo>
                      <a:lnTo>
                        <a:pt x="8731" y="1960"/>
                      </a:lnTo>
                      <a:lnTo>
                        <a:pt x="4527" y="1960"/>
                      </a:lnTo>
                      <a:lnTo>
                        <a:pt x="4527" y="963"/>
                      </a:lnTo>
                      <a:close/>
                      <a:moveTo>
                        <a:pt x="12966" y="963"/>
                      </a:moveTo>
                      <a:lnTo>
                        <a:pt x="17186" y="963"/>
                      </a:lnTo>
                      <a:lnTo>
                        <a:pt x="17186" y="1960"/>
                      </a:lnTo>
                      <a:lnTo>
                        <a:pt x="12966" y="1960"/>
                      </a:lnTo>
                      <a:lnTo>
                        <a:pt x="12966" y="963"/>
                      </a:lnTo>
                      <a:close/>
                    </a:path>
                  </a:pathLst>
                </a:custGeom>
                <a:solidFill>
                  <a:srgbClr val="9CAA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" name="Shape 134"/>
                <p:cNvSpPr>
                  <a:spLocks/>
                </p:cNvSpPr>
                <p:nvPr/>
              </p:nvSpPr>
              <p:spPr bwMode="auto">
                <a:xfrm rot="10800000" flipH="1">
                  <a:off x="2078520" y="398814"/>
                  <a:ext cx="154742" cy="1008540"/>
                </a:xfrm>
                <a:custGeom>
                  <a:avLst/>
                  <a:gdLst>
                    <a:gd name="T0" fmla="*/ 77371 w 21600"/>
                    <a:gd name="T1" fmla="*/ 504270 h 21600"/>
                    <a:gd name="T2" fmla="*/ 77371 w 21600"/>
                    <a:gd name="T3" fmla="*/ 504270 h 21600"/>
                    <a:gd name="T4" fmla="*/ 77371 w 21600"/>
                    <a:gd name="T5" fmla="*/ 504270 h 21600"/>
                    <a:gd name="T6" fmla="*/ 77371 w 21600"/>
                    <a:gd name="T7" fmla="*/ 504270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10649" y="18597"/>
                      </a:lnTo>
                      <a:lnTo>
                        <a:pt x="0" y="185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AA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grpSp>
              <p:nvGrpSpPr>
                <p:cNvPr id="24" name="Group 138"/>
                <p:cNvGrpSpPr>
                  <a:grpSpLocks/>
                </p:cNvGrpSpPr>
                <p:nvPr/>
              </p:nvGrpSpPr>
              <p:grpSpPr bwMode="auto">
                <a:xfrm>
                  <a:off x="-7206" y="82572"/>
                  <a:ext cx="1121599" cy="1788244"/>
                  <a:chOff x="12660" y="0"/>
                  <a:chExt cx="1121598" cy="1788243"/>
                </a:xfrm>
              </p:grpSpPr>
              <p:sp>
                <p:nvSpPr>
                  <p:cNvPr id="38" name="Shape 135"/>
                  <p:cNvSpPr/>
                  <p:nvPr/>
                </p:nvSpPr>
                <p:spPr>
                  <a:xfrm>
                    <a:off x="22184" y="1552"/>
                    <a:ext cx="1112537" cy="10143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21600" y="0"/>
                        </a:lnTo>
                        <a:lnTo>
                          <a:pt x="0" y="8735"/>
                        </a:lnTo>
                        <a:lnTo>
                          <a:pt x="0" y="21600"/>
                        </a:lnTo>
                        <a:cubicBezTo>
                          <a:pt x="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rgbClr val="999366"/>
                  </a:solidFill>
                  <a:ln w="25400" cap="flat">
                    <a:solidFill>
                      <a:srgbClr val="9CAAA9"/>
                    </a:solidFill>
                    <a:prstDash val="solid"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39" name="Shape 136"/>
                  <p:cNvSpPr/>
                  <p:nvPr/>
                </p:nvSpPr>
                <p:spPr>
                  <a:xfrm>
                    <a:off x="150737" y="182522"/>
                    <a:ext cx="826865" cy="8334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47" extrusionOk="0">
                        <a:moveTo>
                          <a:pt x="11782" y="21347"/>
                        </a:moveTo>
                        <a:lnTo>
                          <a:pt x="12742" y="21347"/>
                        </a:lnTo>
                        <a:lnTo>
                          <a:pt x="15709" y="20289"/>
                        </a:lnTo>
                        <a:lnTo>
                          <a:pt x="15709" y="12789"/>
                        </a:lnTo>
                        <a:lnTo>
                          <a:pt x="11782" y="14189"/>
                        </a:lnTo>
                        <a:cubicBezTo>
                          <a:pt x="11782" y="14189"/>
                          <a:pt x="11782" y="21347"/>
                          <a:pt x="11782" y="21347"/>
                        </a:cubicBezTo>
                        <a:close/>
                        <a:moveTo>
                          <a:pt x="15709" y="3366"/>
                        </a:moveTo>
                        <a:lnTo>
                          <a:pt x="15705" y="3367"/>
                        </a:lnTo>
                        <a:cubicBezTo>
                          <a:pt x="15661" y="2358"/>
                          <a:pt x="14802" y="1847"/>
                          <a:pt x="13745" y="2223"/>
                        </a:cubicBezTo>
                        <a:cubicBezTo>
                          <a:pt x="12689" y="2600"/>
                          <a:pt x="11830" y="3724"/>
                          <a:pt x="11786" y="4764"/>
                        </a:cubicBezTo>
                        <a:lnTo>
                          <a:pt x="11782" y="4766"/>
                        </a:lnTo>
                        <a:lnTo>
                          <a:pt x="11782" y="8420"/>
                        </a:lnTo>
                        <a:lnTo>
                          <a:pt x="15709" y="7020"/>
                        </a:lnTo>
                        <a:cubicBezTo>
                          <a:pt x="15709" y="7020"/>
                          <a:pt x="15709" y="3366"/>
                          <a:pt x="15709" y="3366"/>
                        </a:cubicBezTo>
                        <a:close/>
                        <a:moveTo>
                          <a:pt x="17673" y="12089"/>
                        </a:moveTo>
                        <a:lnTo>
                          <a:pt x="17673" y="19589"/>
                        </a:lnTo>
                        <a:lnTo>
                          <a:pt x="21600" y="18189"/>
                        </a:lnTo>
                        <a:lnTo>
                          <a:pt x="21600" y="10689"/>
                        </a:lnTo>
                        <a:cubicBezTo>
                          <a:pt x="21600" y="10689"/>
                          <a:pt x="17673" y="12089"/>
                          <a:pt x="17673" y="12089"/>
                        </a:cubicBezTo>
                        <a:close/>
                        <a:moveTo>
                          <a:pt x="19636" y="124"/>
                        </a:moveTo>
                        <a:cubicBezTo>
                          <a:pt x="18580" y="500"/>
                          <a:pt x="17721" y="1624"/>
                          <a:pt x="17677" y="2664"/>
                        </a:cubicBezTo>
                        <a:lnTo>
                          <a:pt x="17673" y="2666"/>
                        </a:lnTo>
                        <a:lnTo>
                          <a:pt x="17673" y="6320"/>
                        </a:lnTo>
                        <a:lnTo>
                          <a:pt x="21600" y="4920"/>
                        </a:lnTo>
                        <a:lnTo>
                          <a:pt x="21600" y="1266"/>
                        </a:lnTo>
                        <a:lnTo>
                          <a:pt x="21596" y="1267"/>
                        </a:lnTo>
                        <a:cubicBezTo>
                          <a:pt x="21552" y="259"/>
                          <a:pt x="20693" y="-253"/>
                          <a:pt x="19636" y="124"/>
                        </a:cubicBezTo>
                        <a:close/>
                        <a:moveTo>
                          <a:pt x="0" y="21347"/>
                        </a:moveTo>
                        <a:lnTo>
                          <a:pt x="3927" y="21347"/>
                        </a:lnTo>
                        <a:lnTo>
                          <a:pt x="3927" y="16989"/>
                        </a:lnTo>
                        <a:lnTo>
                          <a:pt x="0" y="18389"/>
                        </a:lnTo>
                        <a:cubicBezTo>
                          <a:pt x="0" y="18389"/>
                          <a:pt x="0" y="21347"/>
                          <a:pt x="0" y="21347"/>
                        </a:cubicBezTo>
                        <a:close/>
                        <a:moveTo>
                          <a:pt x="3927" y="7565"/>
                        </a:moveTo>
                        <a:lnTo>
                          <a:pt x="3923" y="7567"/>
                        </a:lnTo>
                        <a:cubicBezTo>
                          <a:pt x="3879" y="6558"/>
                          <a:pt x="3020" y="6047"/>
                          <a:pt x="1964" y="6423"/>
                        </a:cubicBezTo>
                        <a:cubicBezTo>
                          <a:pt x="907" y="6800"/>
                          <a:pt x="48" y="7924"/>
                          <a:pt x="4" y="8964"/>
                        </a:cubicBezTo>
                        <a:lnTo>
                          <a:pt x="0" y="8965"/>
                        </a:lnTo>
                        <a:lnTo>
                          <a:pt x="0" y="12619"/>
                        </a:lnTo>
                        <a:lnTo>
                          <a:pt x="3927" y="11219"/>
                        </a:lnTo>
                        <a:cubicBezTo>
                          <a:pt x="3927" y="11219"/>
                          <a:pt x="3927" y="7565"/>
                          <a:pt x="3927" y="7565"/>
                        </a:cubicBezTo>
                        <a:close/>
                        <a:moveTo>
                          <a:pt x="9818" y="5466"/>
                        </a:moveTo>
                        <a:lnTo>
                          <a:pt x="9814" y="5467"/>
                        </a:lnTo>
                        <a:cubicBezTo>
                          <a:pt x="9770" y="4459"/>
                          <a:pt x="8911" y="3947"/>
                          <a:pt x="7855" y="4324"/>
                        </a:cubicBezTo>
                        <a:cubicBezTo>
                          <a:pt x="6798" y="4700"/>
                          <a:pt x="5939" y="5824"/>
                          <a:pt x="5895" y="6864"/>
                        </a:cubicBezTo>
                        <a:lnTo>
                          <a:pt x="5891" y="6865"/>
                        </a:lnTo>
                        <a:lnTo>
                          <a:pt x="5891" y="10519"/>
                        </a:lnTo>
                        <a:lnTo>
                          <a:pt x="9818" y="9120"/>
                        </a:lnTo>
                        <a:cubicBezTo>
                          <a:pt x="9818" y="9120"/>
                          <a:pt x="9818" y="5466"/>
                          <a:pt x="9818" y="5466"/>
                        </a:cubicBezTo>
                        <a:close/>
                        <a:moveTo>
                          <a:pt x="5891" y="16289"/>
                        </a:moveTo>
                        <a:lnTo>
                          <a:pt x="9818" y="14889"/>
                        </a:lnTo>
                        <a:lnTo>
                          <a:pt x="9818" y="21347"/>
                        </a:lnTo>
                        <a:lnTo>
                          <a:pt x="5891" y="21347"/>
                        </a:lnTo>
                        <a:cubicBezTo>
                          <a:pt x="5891" y="21347"/>
                          <a:pt x="5891" y="16289"/>
                          <a:pt x="5891" y="16289"/>
                        </a:cubicBezTo>
                        <a:close/>
                      </a:path>
                    </a:pathLst>
                  </a:custGeom>
                  <a:solidFill>
                    <a:srgbClr val="A7A7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40" name="Shape 137"/>
                  <p:cNvSpPr/>
                  <p:nvPr/>
                </p:nvSpPr>
                <p:spPr>
                  <a:xfrm rot="10800000">
                    <a:off x="12662" y="1003240"/>
                    <a:ext cx="1110951" cy="78579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21600" y="0"/>
                        </a:lnTo>
                        <a:lnTo>
                          <a:pt x="0" y="8735"/>
                        </a:lnTo>
                        <a:lnTo>
                          <a:pt x="0" y="21600"/>
                        </a:lnTo>
                        <a:cubicBezTo>
                          <a:pt x="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rgbClr val="999366"/>
                  </a:solidFill>
                  <a:ln w="25400" cap="flat">
                    <a:solidFill>
                      <a:srgbClr val="9CAAA9"/>
                    </a:solidFill>
                    <a:prstDash val="solid"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</p:grpSp>
            <p:grpSp>
              <p:nvGrpSpPr>
                <p:cNvPr id="25" name="Group 146"/>
                <p:cNvGrpSpPr>
                  <a:grpSpLocks/>
                </p:cNvGrpSpPr>
                <p:nvPr/>
              </p:nvGrpSpPr>
              <p:grpSpPr bwMode="auto">
                <a:xfrm>
                  <a:off x="2221431" y="377747"/>
                  <a:ext cx="1216905" cy="1184774"/>
                  <a:chOff x="216160" y="0"/>
                  <a:chExt cx="1216903" cy="1184772"/>
                </a:xfrm>
              </p:grpSpPr>
              <p:sp>
                <p:nvSpPr>
                  <p:cNvPr id="31" name="Shape 139"/>
                  <p:cNvSpPr/>
                  <p:nvPr/>
                </p:nvSpPr>
                <p:spPr>
                  <a:xfrm>
                    <a:off x="223712" y="104830"/>
                    <a:ext cx="1201414" cy="10810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21600" y="8735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rgbClr val="999366"/>
                  </a:solidFill>
                  <a:ln w="12700" cap="flat">
                    <a:solidFill>
                      <a:srgbClr val="7030A0"/>
                    </a:solidFill>
                    <a:prstDash val="solid"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32" name="Shape 140"/>
                  <p:cNvSpPr/>
                  <p:nvPr/>
                </p:nvSpPr>
                <p:spPr>
                  <a:xfrm>
                    <a:off x="215777" y="568368"/>
                    <a:ext cx="1201413" cy="6095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568"/>
                        </a:moveTo>
                        <a:lnTo>
                          <a:pt x="21600" y="16085"/>
                        </a:lnTo>
                        <a:lnTo>
                          <a:pt x="21600" y="15517"/>
                        </a:lnTo>
                        <a:lnTo>
                          <a:pt x="0" y="0"/>
                        </a:lnTo>
                        <a:cubicBezTo>
                          <a:pt x="0" y="0"/>
                          <a:pt x="0" y="568"/>
                          <a:pt x="0" y="568"/>
                        </a:cubicBezTo>
                        <a:close/>
                        <a:moveTo>
                          <a:pt x="3165" y="21600"/>
                        </a:moveTo>
                        <a:lnTo>
                          <a:pt x="0" y="19326"/>
                        </a:lnTo>
                        <a:lnTo>
                          <a:pt x="0" y="18758"/>
                        </a:lnTo>
                        <a:lnTo>
                          <a:pt x="3956" y="21600"/>
                        </a:lnTo>
                        <a:cubicBezTo>
                          <a:pt x="3956" y="21600"/>
                          <a:pt x="3165" y="21600"/>
                          <a:pt x="3165" y="2160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Off val="-8741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33" name="Shape 141"/>
                  <p:cNvSpPr/>
                  <p:nvPr/>
                </p:nvSpPr>
                <p:spPr>
                  <a:xfrm>
                    <a:off x="376071" y="281038"/>
                    <a:ext cx="880826" cy="8969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49" extrusionOk="0">
                        <a:moveTo>
                          <a:pt x="15709" y="6805"/>
                        </a:moveTo>
                        <a:lnTo>
                          <a:pt x="15705" y="6803"/>
                        </a:lnTo>
                        <a:cubicBezTo>
                          <a:pt x="15661" y="5772"/>
                          <a:pt x="14802" y="4658"/>
                          <a:pt x="13745" y="4285"/>
                        </a:cubicBezTo>
                        <a:cubicBezTo>
                          <a:pt x="12689" y="3912"/>
                          <a:pt x="11830" y="4419"/>
                          <a:pt x="11786" y="5419"/>
                        </a:cubicBezTo>
                        <a:lnTo>
                          <a:pt x="11782" y="5417"/>
                        </a:lnTo>
                        <a:lnTo>
                          <a:pt x="11782" y="9039"/>
                        </a:lnTo>
                        <a:lnTo>
                          <a:pt x="15709" y="10426"/>
                        </a:lnTo>
                        <a:cubicBezTo>
                          <a:pt x="15709" y="10426"/>
                          <a:pt x="15709" y="6805"/>
                          <a:pt x="15709" y="6805"/>
                        </a:cubicBezTo>
                        <a:close/>
                        <a:moveTo>
                          <a:pt x="17673" y="21349"/>
                        </a:moveTo>
                        <a:lnTo>
                          <a:pt x="21600" y="21349"/>
                        </a:lnTo>
                        <a:lnTo>
                          <a:pt x="21600" y="18226"/>
                        </a:lnTo>
                        <a:lnTo>
                          <a:pt x="17673" y="16839"/>
                        </a:lnTo>
                        <a:cubicBezTo>
                          <a:pt x="17673" y="16839"/>
                          <a:pt x="17673" y="21349"/>
                          <a:pt x="17673" y="21349"/>
                        </a:cubicBezTo>
                        <a:close/>
                        <a:moveTo>
                          <a:pt x="19636" y="6366"/>
                        </a:moveTo>
                        <a:cubicBezTo>
                          <a:pt x="18580" y="5993"/>
                          <a:pt x="17721" y="6500"/>
                          <a:pt x="17677" y="7500"/>
                        </a:cubicBezTo>
                        <a:lnTo>
                          <a:pt x="17673" y="7498"/>
                        </a:lnTo>
                        <a:lnTo>
                          <a:pt x="17673" y="11120"/>
                        </a:lnTo>
                        <a:lnTo>
                          <a:pt x="21600" y="12508"/>
                        </a:lnTo>
                        <a:lnTo>
                          <a:pt x="21600" y="8886"/>
                        </a:lnTo>
                        <a:lnTo>
                          <a:pt x="21596" y="8885"/>
                        </a:lnTo>
                        <a:cubicBezTo>
                          <a:pt x="21552" y="7854"/>
                          <a:pt x="20693" y="6740"/>
                          <a:pt x="19636" y="6366"/>
                        </a:cubicBezTo>
                        <a:close/>
                        <a:moveTo>
                          <a:pt x="11782" y="21349"/>
                        </a:moveTo>
                        <a:lnTo>
                          <a:pt x="15709" y="21349"/>
                        </a:lnTo>
                        <a:lnTo>
                          <a:pt x="15709" y="16145"/>
                        </a:lnTo>
                        <a:lnTo>
                          <a:pt x="11782" y="14757"/>
                        </a:lnTo>
                        <a:cubicBezTo>
                          <a:pt x="11782" y="14757"/>
                          <a:pt x="11782" y="21349"/>
                          <a:pt x="11782" y="21349"/>
                        </a:cubicBezTo>
                        <a:close/>
                        <a:moveTo>
                          <a:pt x="0" y="18029"/>
                        </a:moveTo>
                        <a:lnTo>
                          <a:pt x="3927" y="19416"/>
                        </a:lnTo>
                        <a:lnTo>
                          <a:pt x="3927" y="11982"/>
                        </a:lnTo>
                        <a:lnTo>
                          <a:pt x="0" y="10595"/>
                        </a:lnTo>
                        <a:cubicBezTo>
                          <a:pt x="0" y="10595"/>
                          <a:pt x="0" y="18029"/>
                          <a:pt x="0" y="18029"/>
                        </a:cubicBezTo>
                        <a:close/>
                        <a:moveTo>
                          <a:pt x="3927" y="2642"/>
                        </a:moveTo>
                        <a:lnTo>
                          <a:pt x="3923" y="2640"/>
                        </a:lnTo>
                        <a:cubicBezTo>
                          <a:pt x="3879" y="1610"/>
                          <a:pt x="3020" y="495"/>
                          <a:pt x="1964" y="122"/>
                        </a:cubicBezTo>
                        <a:cubicBezTo>
                          <a:pt x="907" y="-251"/>
                          <a:pt x="48" y="256"/>
                          <a:pt x="4" y="1256"/>
                        </a:cubicBezTo>
                        <a:lnTo>
                          <a:pt x="0" y="1254"/>
                        </a:lnTo>
                        <a:lnTo>
                          <a:pt x="0" y="4876"/>
                        </a:lnTo>
                        <a:lnTo>
                          <a:pt x="3927" y="6264"/>
                        </a:lnTo>
                        <a:cubicBezTo>
                          <a:pt x="3927" y="6264"/>
                          <a:pt x="3927" y="2642"/>
                          <a:pt x="3927" y="2642"/>
                        </a:cubicBezTo>
                        <a:close/>
                        <a:moveTo>
                          <a:pt x="9818" y="4723"/>
                        </a:moveTo>
                        <a:lnTo>
                          <a:pt x="9814" y="4722"/>
                        </a:lnTo>
                        <a:cubicBezTo>
                          <a:pt x="9770" y="3691"/>
                          <a:pt x="8911" y="2577"/>
                          <a:pt x="7855" y="2204"/>
                        </a:cubicBezTo>
                        <a:cubicBezTo>
                          <a:pt x="6798" y="1831"/>
                          <a:pt x="5939" y="2337"/>
                          <a:pt x="5895" y="3337"/>
                        </a:cubicBezTo>
                        <a:lnTo>
                          <a:pt x="5891" y="3336"/>
                        </a:lnTo>
                        <a:lnTo>
                          <a:pt x="5891" y="6958"/>
                        </a:lnTo>
                        <a:lnTo>
                          <a:pt x="9818" y="8345"/>
                        </a:lnTo>
                        <a:cubicBezTo>
                          <a:pt x="9818" y="8345"/>
                          <a:pt x="9818" y="4723"/>
                          <a:pt x="9818" y="4723"/>
                        </a:cubicBezTo>
                        <a:close/>
                        <a:moveTo>
                          <a:pt x="9818" y="21349"/>
                        </a:moveTo>
                        <a:lnTo>
                          <a:pt x="9398" y="21349"/>
                        </a:lnTo>
                        <a:lnTo>
                          <a:pt x="5891" y="20110"/>
                        </a:lnTo>
                        <a:lnTo>
                          <a:pt x="5891" y="12676"/>
                        </a:lnTo>
                        <a:lnTo>
                          <a:pt x="9818" y="14064"/>
                        </a:lnTo>
                        <a:cubicBezTo>
                          <a:pt x="9818" y="14064"/>
                          <a:pt x="9818" y="21349"/>
                          <a:pt x="9818" y="21349"/>
                        </a:cubicBezTo>
                        <a:close/>
                      </a:path>
                    </a:pathLst>
                  </a:custGeom>
                  <a:solidFill>
                    <a:srgbClr val="9EA8A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34" name="Shape 142"/>
                  <p:cNvSpPr/>
                  <p:nvPr/>
                </p:nvSpPr>
                <p:spPr>
                  <a:xfrm>
                    <a:off x="391942" y="296912"/>
                    <a:ext cx="849084" cy="8810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97" extrusionOk="0">
                        <a:moveTo>
                          <a:pt x="12226" y="21397"/>
                        </a:moveTo>
                        <a:lnTo>
                          <a:pt x="15014" y="21397"/>
                        </a:lnTo>
                        <a:lnTo>
                          <a:pt x="12226" y="20429"/>
                        </a:lnTo>
                        <a:cubicBezTo>
                          <a:pt x="12226" y="20429"/>
                          <a:pt x="12226" y="21397"/>
                          <a:pt x="12226" y="21397"/>
                        </a:cubicBezTo>
                        <a:close/>
                        <a:moveTo>
                          <a:pt x="12226" y="8563"/>
                        </a:moveTo>
                        <a:lnTo>
                          <a:pt x="15487" y="9696"/>
                        </a:lnTo>
                        <a:lnTo>
                          <a:pt x="15487" y="6973"/>
                        </a:lnTo>
                        <a:lnTo>
                          <a:pt x="12226" y="5840"/>
                        </a:lnTo>
                        <a:cubicBezTo>
                          <a:pt x="12226" y="5840"/>
                          <a:pt x="12226" y="8563"/>
                          <a:pt x="12226" y="8563"/>
                        </a:cubicBezTo>
                        <a:close/>
                        <a:moveTo>
                          <a:pt x="15487" y="6497"/>
                        </a:moveTo>
                        <a:lnTo>
                          <a:pt x="15483" y="6404"/>
                        </a:lnTo>
                        <a:cubicBezTo>
                          <a:pt x="15446" y="5556"/>
                          <a:pt x="14732" y="4653"/>
                          <a:pt x="13857" y="4349"/>
                        </a:cubicBezTo>
                        <a:cubicBezTo>
                          <a:pt x="12981" y="4045"/>
                          <a:pt x="12267" y="4451"/>
                          <a:pt x="12230" y="5274"/>
                        </a:cubicBezTo>
                        <a:lnTo>
                          <a:pt x="12226" y="5345"/>
                        </a:lnTo>
                        <a:lnTo>
                          <a:pt x="12226" y="5451"/>
                        </a:lnTo>
                        <a:lnTo>
                          <a:pt x="15487" y="6584"/>
                        </a:lnTo>
                        <a:cubicBezTo>
                          <a:pt x="15487" y="6584"/>
                          <a:pt x="15487" y="6497"/>
                          <a:pt x="15487" y="6497"/>
                        </a:cubicBezTo>
                        <a:close/>
                        <a:moveTo>
                          <a:pt x="12226" y="20040"/>
                        </a:moveTo>
                        <a:lnTo>
                          <a:pt x="15487" y="21172"/>
                        </a:lnTo>
                        <a:lnTo>
                          <a:pt x="15487" y="16309"/>
                        </a:lnTo>
                        <a:lnTo>
                          <a:pt x="12226" y="15177"/>
                        </a:lnTo>
                        <a:cubicBezTo>
                          <a:pt x="12226" y="15177"/>
                          <a:pt x="12226" y="20040"/>
                          <a:pt x="12226" y="20040"/>
                        </a:cubicBezTo>
                        <a:close/>
                        <a:moveTo>
                          <a:pt x="18340" y="21397"/>
                        </a:moveTo>
                        <a:lnTo>
                          <a:pt x="21600" y="21397"/>
                        </a:lnTo>
                        <a:lnTo>
                          <a:pt x="21600" y="18433"/>
                        </a:lnTo>
                        <a:lnTo>
                          <a:pt x="18340" y="17301"/>
                        </a:lnTo>
                        <a:cubicBezTo>
                          <a:pt x="18340" y="17301"/>
                          <a:pt x="18340" y="21397"/>
                          <a:pt x="18340" y="21397"/>
                        </a:cubicBezTo>
                        <a:close/>
                        <a:moveTo>
                          <a:pt x="19970" y="6473"/>
                        </a:moveTo>
                        <a:cubicBezTo>
                          <a:pt x="19095" y="6169"/>
                          <a:pt x="18380" y="6575"/>
                          <a:pt x="18344" y="7398"/>
                        </a:cubicBezTo>
                        <a:lnTo>
                          <a:pt x="18340" y="7469"/>
                        </a:lnTo>
                        <a:lnTo>
                          <a:pt x="18340" y="7575"/>
                        </a:lnTo>
                        <a:lnTo>
                          <a:pt x="21600" y="8708"/>
                        </a:lnTo>
                        <a:lnTo>
                          <a:pt x="21600" y="8621"/>
                        </a:lnTo>
                        <a:lnTo>
                          <a:pt x="21596" y="8528"/>
                        </a:lnTo>
                        <a:cubicBezTo>
                          <a:pt x="21559" y="7680"/>
                          <a:pt x="20845" y="6777"/>
                          <a:pt x="19970" y="6473"/>
                        </a:cubicBezTo>
                        <a:close/>
                        <a:moveTo>
                          <a:pt x="21600" y="9097"/>
                        </a:moveTo>
                        <a:lnTo>
                          <a:pt x="18340" y="7964"/>
                        </a:lnTo>
                        <a:lnTo>
                          <a:pt x="18340" y="10687"/>
                        </a:lnTo>
                        <a:lnTo>
                          <a:pt x="21600" y="11820"/>
                        </a:lnTo>
                        <a:cubicBezTo>
                          <a:pt x="21600" y="11820"/>
                          <a:pt x="21600" y="9097"/>
                          <a:pt x="21600" y="9097"/>
                        </a:cubicBezTo>
                        <a:close/>
                        <a:moveTo>
                          <a:pt x="6113" y="19861"/>
                        </a:moveTo>
                        <a:lnTo>
                          <a:pt x="9374" y="20994"/>
                        </a:lnTo>
                        <a:lnTo>
                          <a:pt x="9374" y="19437"/>
                        </a:lnTo>
                        <a:lnTo>
                          <a:pt x="6113" y="18305"/>
                        </a:lnTo>
                        <a:cubicBezTo>
                          <a:pt x="6113" y="18305"/>
                          <a:pt x="6113" y="19861"/>
                          <a:pt x="6113" y="19861"/>
                        </a:cubicBezTo>
                        <a:close/>
                        <a:moveTo>
                          <a:pt x="0" y="4315"/>
                        </a:moveTo>
                        <a:lnTo>
                          <a:pt x="3260" y="5448"/>
                        </a:lnTo>
                        <a:lnTo>
                          <a:pt x="3260" y="2725"/>
                        </a:lnTo>
                        <a:lnTo>
                          <a:pt x="0" y="1592"/>
                        </a:lnTo>
                        <a:cubicBezTo>
                          <a:pt x="0" y="1592"/>
                          <a:pt x="0" y="4315"/>
                          <a:pt x="0" y="4315"/>
                        </a:cubicBezTo>
                        <a:close/>
                        <a:moveTo>
                          <a:pt x="0" y="17737"/>
                        </a:moveTo>
                        <a:lnTo>
                          <a:pt x="3260" y="18870"/>
                        </a:lnTo>
                        <a:lnTo>
                          <a:pt x="3260" y="17314"/>
                        </a:lnTo>
                        <a:lnTo>
                          <a:pt x="0" y="16181"/>
                        </a:lnTo>
                        <a:cubicBezTo>
                          <a:pt x="0" y="16181"/>
                          <a:pt x="0" y="17737"/>
                          <a:pt x="0" y="17737"/>
                        </a:cubicBezTo>
                        <a:close/>
                        <a:moveTo>
                          <a:pt x="3260" y="2250"/>
                        </a:moveTo>
                        <a:lnTo>
                          <a:pt x="3256" y="2156"/>
                        </a:lnTo>
                        <a:cubicBezTo>
                          <a:pt x="3220" y="1308"/>
                          <a:pt x="2505" y="405"/>
                          <a:pt x="1630" y="101"/>
                        </a:cubicBezTo>
                        <a:cubicBezTo>
                          <a:pt x="755" y="-203"/>
                          <a:pt x="41" y="203"/>
                          <a:pt x="4" y="1026"/>
                        </a:cubicBezTo>
                        <a:lnTo>
                          <a:pt x="0" y="1097"/>
                        </a:lnTo>
                        <a:lnTo>
                          <a:pt x="0" y="1203"/>
                        </a:lnTo>
                        <a:lnTo>
                          <a:pt x="3260" y="2336"/>
                        </a:lnTo>
                        <a:cubicBezTo>
                          <a:pt x="3260" y="2336"/>
                          <a:pt x="3260" y="2250"/>
                          <a:pt x="3260" y="2250"/>
                        </a:cubicBezTo>
                        <a:close/>
                        <a:moveTo>
                          <a:pt x="0" y="15792"/>
                        </a:moveTo>
                        <a:lnTo>
                          <a:pt x="3260" y="16925"/>
                        </a:lnTo>
                        <a:lnTo>
                          <a:pt x="3260" y="12062"/>
                        </a:lnTo>
                        <a:lnTo>
                          <a:pt x="0" y="10929"/>
                        </a:lnTo>
                        <a:cubicBezTo>
                          <a:pt x="0" y="10929"/>
                          <a:pt x="0" y="15792"/>
                          <a:pt x="0" y="15792"/>
                        </a:cubicBezTo>
                        <a:close/>
                        <a:moveTo>
                          <a:pt x="6113" y="17916"/>
                        </a:moveTo>
                        <a:lnTo>
                          <a:pt x="9374" y="19048"/>
                        </a:lnTo>
                        <a:lnTo>
                          <a:pt x="9374" y="14186"/>
                        </a:lnTo>
                        <a:lnTo>
                          <a:pt x="6113" y="13053"/>
                        </a:lnTo>
                        <a:cubicBezTo>
                          <a:pt x="6113" y="13053"/>
                          <a:pt x="6113" y="17916"/>
                          <a:pt x="6113" y="17916"/>
                        </a:cubicBezTo>
                        <a:close/>
                        <a:moveTo>
                          <a:pt x="9374" y="4373"/>
                        </a:moveTo>
                        <a:lnTo>
                          <a:pt x="9370" y="4280"/>
                        </a:lnTo>
                        <a:cubicBezTo>
                          <a:pt x="9333" y="3432"/>
                          <a:pt x="8619" y="2529"/>
                          <a:pt x="7743" y="2225"/>
                        </a:cubicBezTo>
                        <a:cubicBezTo>
                          <a:pt x="6868" y="1921"/>
                          <a:pt x="6154" y="2327"/>
                          <a:pt x="6117" y="3150"/>
                        </a:cubicBezTo>
                        <a:lnTo>
                          <a:pt x="6113" y="3221"/>
                        </a:lnTo>
                        <a:lnTo>
                          <a:pt x="6113" y="3327"/>
                        </a:lnTo>
                        <a:lnTo>
                          <a:pt x="9374" y="4460"/>
                        </a:lnTo>
                        <a:cubicBezTo>
                          <a:pt x="9374" y="4460"/>
                          <a:pt x="9374" y="4373"/>
                          <a:pt x="9374" y="4373"/>
                        </a:cubicBezTo>
                        <a:close/>
                        <a:moveTo>
                          <a:pt x="6113" y="3716"/>
                        </a:moveTo>
                        <a:lnTo>
                          <a:pt x="9374" y="4849"/>
                        </a:lnTo>
                        <a:lnTo>
                          <a:pt x="9374" y="7572"/>
                        </a:lnTo>
                        <a:lnTo>
                          <a:pt x="6113" y="6439"/>
                        </a:lnTo>
                        <a:cubicBezTo>
                          <a:pt x="6113" y="6439"/>
                          <a:pt x="6113" y="3716"/>
                          <a:pt x="6113" y="3716"/>
                        </a:cubicBezTo>
                        <a:close/>
                      </a:path>
                    </a:pathLst>
                  </a:custGeom>
                  <a:solidFill>
                    <a:srgbClr val="C5D9D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35" name="Shape 143"/>
                  <p:cNvSpPr/>
                  <p:nvPr/>
                </p:nvSpPr>
                <p:spPr>
                  <a:xfrm>
                    <a:off x="360200" y="481057"/>
                    <a:ext cx="912567" cy="6968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368" y="5422"/>
                        </a:moveTo>
                        <a:lnTo>
                          <a:pt x="11368" y="5918"/>
                        </a:lnTo>
                        <a:lnTo>
                          <a:pt x="15916" y="8087"/>
                        </a:lnTo>
                        <a:lnTo>
                          <a:pt x="15916" y="7591"/>
                        </a:lnTo>
                        <a:cubicBezTo>
                          <a:pt x="15916" y="7591"/>
                          <a:pt x="11368" y="5422"/>
                          <a:pt x="11368" y="5422"/>
                        </a:cubicBezTo>
                        <a:close/>
                        <a:moveTo>
                          <a:pt x="5684" y="2711"/>
                        </a:moveTo>
                        <a:lnTo>
                          <a:pt x="5684" y="3207"/>
                        </a:lnTo>
                        <a:lnTo>
                          <a:pt x="10232" y="5376"/>
                        </a:lnTo>
                        <a:lnTo>
                          <a:pt x="10232" y="4880"/>
                        </a:lnTo>
                        <a:cubicBezTo>
                          <a:pt x="10232" y="4880"/>
                          <a:pt x="5684" y="2711"/>
                          <a:pt x="5684" y="2711"/>
                        </a:cubicBezTo>
                        <a:close/>
                        <a:moveTo>
                          <a:pt x="17053" y="8629"/>
                        </a:moveTo>
                        <a:lnTo>
                          <a:pt x="21600" y="10798"/>
                        </a:lnTo>
                        <a:lnTo>
                          <a:pt x="21600" y="10302"/>
                        </a:lnTo>
                        <a:lnTo>
                          <a:pt x="17053" y="8133"/>
                        </a:lnTo>
                        <a:cubicBezTo>
                          <a:pt x="17053" y="8133"/>
                          <a:pt x="17053" y="8629"/>
                          <a:pt x="17053" y="8629"/>
                        </a:cubicBezTo>
                        <a:close/>
                        <a:moveTo>
                          <a:pt x="5684" y="19842"/>
                        </a:moveTo>
                        <a:lnTo>
                          <a:pt x="5684" y="20338"/>
                        </a:lnTo>
                        <a:lnTo>
                          <a:pt x="8329" y="21600"/>
                        </a:lnTo>
                        <a:lnTo>
                          <a:pt x="9370" y="21600"/>
                        </a:lnTo>
                        <a:cubicBezTo>
                          <a:pt x="9370" y="21600"/>
                          <a:pt x="5684" y="19842"/>
                          <a:pt x="5684" y="19842"/>
                        </a:cubicBezTo>
                        <a:close/>
                        <a:moveTo>
                          <a:pt x="0" y="17628"/>
                        </a:moveTo>
                        <a:lnTo>
                          <a:pt x="4547" y="19796"/>
                        </a:lnTo>
                        <a:lnTo>
                          <a:pt x="4547" y="19300"/>
                        </a:lnTo>
                        <a:lnTo>
                          <a:pt x="0" y="17131"/>
                        </a:lnTo>
                        <a:cubicBezTo>
                          <a:pt x="0" y="17131"/>
                          <a:pt x="0" y="17628"/>
                          <a:pt x="0" y="17628"/>
                        </a:cubicBezTo>
                        <a:close/>
                        <a:moveTo>
                          <a:pt x="4547" y="2665"/>
                        </a:moveTo>
                        <a:lnTo>
                          <a:pt x="0" y="497"/>
                        </a:lnTo>
                        <a:lnTo>
                          <a:pt x="0" y="0"/>
                        </a:lnTo>
                        <a:lnTo>
                          <a:pt x="4547" y="2169"/>
                        </a:lnTo>
                        <a:cubicBezTo>
                          <a:pt x="4547" y="2169"/>
                          <a:pt x="4547" y="2665"/>
                          <a:pt x="4547" y="2665"/>
                        </a:cubicBezTo>
                        <a:close/>
                      </a:path>
                    </a:pathLst>
                  </a:custGeom>
                  <a:solidFill>
                    <a:srgbClr val="3C3C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36" name="Shape 144"/>
                  <p:cNvSpPr/>
                  <p:nvPr/>
                </p:nvSpPr>
                <p:spPr>
                  <a:xfrm>
                    <a:off x="215777" y="58"/>
                    <a:ext cx="1217284" cy="549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3779"/>
                        </a:moveTo>
                        <a:lnTo>
                          <a:pt x="21600" y="21600"/>
                        </a:lnTo>
                        <a:lnTo>
                          <a:pt x="21600" y="17821"/>
                        </a:lnTo>
                        <a:lnTo>
                          <a:pt x="0" y="0"/>
                        </a:lnTo>
                        <a:cubicBezTo>
                          <a:pt x="0" y="0"/>
                          <a:pt x="0" y="3779"/>
                          <a:pt x="0" y="3779"/>
                        </a:cubicBezTo>
                        <a:close/>
                      </a:path>
                    </a:pathLst>
                  </a:custGeom>
                  <a:solidFill>
                    <a:srgbClr val="9C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37" name="Shape 145"/>
                  <p:cNvSpPr/>
                  <p:nvPr/>
                </p:nvSpPr>
                <p:spPr>
                  <a:xfrm>
                    <a:off x="215777" y="88956"/>
                    <a:ext cx="1201413" cy="452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763"/>
                        </a:moveTo>
                        <a:lnTo>
                          <a:pt x="21600" y="21600"/>
                        </a:lnTo>
                        <a:lnTo>
                          <a:pt x="21600" y="20837"/>
                        </a:lnTo>
                        <a:lnTo>
                          <a:pt x="0" y="0"/>
                        </a:lnTo>
                        <a:cubicBezTo>
                          <a:pt x="0" y="0"/>
                          <a:pt x="0" y="763"/>
                          <a:pt x="0" y="763"/>
                        </a:cubicBezTo>
                        <a:close/>
                      </a:path>
                    </a:pathLst>
                  </a:custGeom>
                  <a:solidFill>
                    <a:srgbClr val="3C3C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lIns="28575" tIns="28575" rIns="28575" bIns="28575" anchor="ctr"/>
                  <a:lstStyle/>
                  <a:p>
                    <a:pPr algn="ctr"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2250" kern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</p:grpSp>
            <p:sp>
              <p:nvSpPr>
                <p:cNvPr id="26" name="Shape 147"/>
                <p:cNvSpPr/>
                <p:nvPr/>
              </p:nvSpPr>
              <p:spPr>
                <a:xfrm>
                  <a:off x="175309" y="271445"/>
                  <a:ext cx="772906" cy="793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95" extrusionOk="0">
                      <a:moveTo>
                        <a:pt x="12226" y="19221"/>
                      </a:moveTo>
                      <a:lnTo>
                        <a:pt x="15487" y="18078"/>
                      </a:lnTo>
                      <a:lnTo>
                        <a:pt x="15487" y="13171"/>
                      </a:lnTo>
                      <a:lnTo>
                        <a:pt x="12226" y="14314"/>
                      </a:lnTo>
                      <a:cubicBezTo>
                        <a:pt x="12226" y="14314"/>
                        <a:pt x="12226" y="19221"/>
                        <a:pt x="12226" y="19221"/>
                      </a:cubicBezTo>
                      <a:close/>
                      <a:moveTo>
                        <a:pt x="15487" y="3250"/>
                      </a:moveTo>
                      <a:lnTo>
                        <a:pt x="15483" y="3179"/>
                      </a:lnTo>
                      <a:cubicBezTo>
                        <a:pt x="15446" y="2348"/>
                        <a:pt x="14732" y="1938"/>
                        <a:pt x="13857" y="2245"/>
                      </a:cubicBezTo>
                      <a:cubicBezTo>
                        <a:pt x="12981" y="2552"/>
                        <a:pt x="12267" y="3463"/>
                        <a:pt x="12230" y="4319"/>
                      </a:cubicBezTo>
                      <a:lnTo>
                        <a:pt x="12226" y="4413"/>
                      </a:lnTo>
                      <a:lnTo>
                        <a:pt x="12226" y="4500"/>
                      </a:lnTo>
                      <a:lnTo>
                        <a:pt x="15487" y="3357"/>
                      </a:lnTo>
                      <a:cubicBezTo>
                        <a:pt x="15487" y="3357"/>
                        <a:pt x="15487" y="3250"/>
                        <a:pt x="15487" y="3250"/>
                      </a:cubicBezTo>
                      <a:close/>
                      <a:moveTo>
                        <a:pt x="12226" y="7641"/>
                      </a:moveTo>
                      <a:lnTo>
                        <a:pt x="15487" y="6498"/>
                      </a:lnTo>
                      <a:lnTo>
                        <a:pt x="15487" y="3750"/>
                      </a:lnTo>
                      <a:lnTo>
                        <a:pt x="12226" y="4893"/>
                      </a:lnTo>
                      <a:cubicBezTo>
                        <a:pt x="12226" y="4893"/>
                        <a:pt x="12226" y="7641"/>
                        <a:pt x="12226" y="7641"/>
                      </a:cubicBezTo>
                      <a:close/>
                      <a:moveTo>
                        <a:pt x="18340" y="17078"/>
                      </a:moveTo>
                      <a:lnTo>
                        <a:pt x="21600" y="15935"/>
                      </a:lnTo>
                      <a:lnTo>
                        <a:pt x="21600" y="11028"/>
                      </a:lnTo>
                      <a:lnTo>
                        <a:pt x="18340" y="12171"/>
                      </a:lnTo>
                      <a:cubicBezTo>
                        <a:pt x="18340" y="12171"/>
                        <a:pt x="18340" y="17078"/>
                        <a:pt x="18340" y="17078"/>
                      </a:cubicBezTo>
                      <a:close/>
                      <a:moveTo>
                        <a:pt x="19970" y="102"/>
                      </a:moveTo>
                      <a:cubicBezTo>
                        <a:pt x="19095" y="409"/>
                        <a:pt x="18380" y="1320"/>
                        <a:pt x="18344" y="2176"/>
                      </a:cubicBezTo>
                      <a:lnTo>
                        <a:pt x="18340" y="2270"/>
                      </a:lnTo>
                      <a:lnTo>
                        <a:pt x="18340" y="2357"/>
                      </a:lnTo>
                      <a:lnTo>
                        <a:pt x="21600" y="1214"/>
                      </a:lnTo>
                      <a:lnTo>
                        <a:pt x="21600" y="1107"/>
                      </a:lnTo>
                      <a:lnTo>
                        <a:pt x="21596" y="1035"/>
                      </a:lnTo>
                      <a:cubicBezTo>
                        <a:pt x="21559" y="205"/>
                        <a:pt x="20845" y="-205"/>
                        <a:pt x="19970" y="102"/>
                      </a:cubicBezTo>
                      <a:close/>
                      <a:moveTo>
                        <a:pt x="18340" y="19041"/>
                      </a:moveTo>
                      <a:lnTo>
                        <a:pt x="21600" y="17898"/>
                      </a:lnTo>
                      <a:lnTo>
                        <a:pt x="21600" y="16328"/>
                      </a:lnTo>
                      <a:lnTo>
                        <a:pt x="18340" y="17471"/>
                      </a:lnTo>
                      <a:cubicBezTo>
                        <a:pt x="18340" y="17471"/>
                        <a:pt x="18340" y="19041"/>
                        <a:pt x="18340" y="19041"/>
                      </a:cubicBezTo>
                      <a:close/>
                      <a:moveTo>
                        <a:pt x="21600" y="1607"/>
                      </a:moveTo>
                      <a:lnTo>
                        <a:pt x="18340" y="2750"/>
                      </a:lnTo>
                      <a:lnTo>
                        <a:pt x="18340" y="5498"/>
                      </a:lnTo>
                      <a:lnTo>
                        <a:pt x="21600" y="4355"/>
                      </a:lnTo>
                      <a:cubicBezTo>
                        <a:pt x="21600" y="4355"/>
                        <a:pt x="21600" y="1607"/>
                        <a:pt x="21600" y="1607"/>
                      </a:cubicBezTo>
                      <a:close/>
                      <a:moveTo>
                        <a:pt x="12226" y="21184"/>
                      </a:moveTo>
                      <a:lnTo>
                        <a:pt x="15487" y="20041"/>
                      </a:lnTo>
                      <a:lnTo>
                        <a:pt x="15487" y="18471"/>
                      </a:lnTo>
                      <a:lnTo>
                        <a:pt x="12226" y="19614"/>
                      </a:lnTo>
                      <a:cubicBezTo>
                        <a:pt x="12226" y="19614"/>
                        <a:pt x="12226" y="21184"/>
                        <a:pt x="12226" y="21184"/>
                      </a:cubicBezTo>
                      <a:close/>
                      <a:moveTo>
                        <a:pt x="9374" y="20614"/>
                      </a:moveTo>
                      <a:lnTo>
                        <a:pt x="7146" y="21395"/>
                      </a:lnTo>
                      <a:lnTo>
                        <a:pt x="9374" y="21395"/>
                      </a:lnTo>
                      <a:cubicBezTo>
                        <a:pt x="9374" y="21395"/>
                        <a:pt x="9374" y="20614"/>
                        <a:pt x="9374" y="20614"/>
                      </a:cubicBezTo>
                      <a:close/>
                      <a:moveTo>
                        <a:pt x="0" y="21395"/>
                      </a:moveTo>
                      <a:lnTo>
                        <a:pt x="3260" y="21395"/>
                      </a:lnTo>
                      <a:lnTo>
                        <a:pt x="3260" y="17458"/>
                      </a:lnTo>
                      <a:lnTo>
                        <a:pt x="0" y="18601"/>
                      </a:lnTo>
                      <a:cubicBezTo>
                        <a:pt x="0" y="18601"/>
                        <a:pt x="0" y="21395"/>
                        <a:pt x="0" y="21395"/>
                      </a:cubicBezTo>
                      <a:close/>
                      <a:moveTo>
                        <a:pt x="0" y="11927"/>
                      </a:moveTo>
                      <a:lnTo>
                        <a:pt x="3260" y="10784"/>
                      </a:lnTo>
                      <a:lnTo>
                        <a:pt x="3260" y="8036"/>
                      </a:lnTo>
                      <a:lnTo>
                        <a:pt x="0" y="9179"/>
                      </a:lnTo>
                      <a:cubicBezTo>
                        <a:pt x="0" y="9179"/>
                        <a:pt x="0" y="11927"/>
                        <a:pt x="0" y="11927"/>
                      </a:cubicBezTo>
                      <a:close/>
                      <a:moveTo>
                        <a:pt x="3260" y="7537"/>
                      </a:moveTo>
                      <a:lnTo>
                        <a:pt x="3256" y="7465"/>
                      </a:lnTo>
                      <a:cubicBezTo>
                        <a:pt x="3220" y="6635"/>
                        <a:pt x="2505" y="6225"/>
                        <a:pt x="1630" y="6531"/>
                      </a:cubicBezTo>
                      <a:cubicBezTo>
                        <a:pt x="755" y="6838"/>
                        <a:pt x="41" y="7749"/>
                        <a:pt x="4" y="8605"/>
                      </a:cubicBezTo>
                      <a:lnTo>
                        <a:pt x="0" y="8700"/>
                      </a:lnTo>
                      <a:lnTo>
                        <a:pt x="0" y="8787"/>
                      </a:lnTo>
                      <a:lnTo>
                        <a:pt x="3260" y="7644"/>
                      </a:lnTo>
                      <a:cubicBezTo>
                        <a:pt x="3260" y="7644"/>
                        <a:pt x="3260" y="7537"/>
                        <a:pt x="3260" y="7537"/>
                      </a:cubicBezTo>
                      <a:close/>
                      <a:moveTo>
                        <a:pt x="6113" y="21365"/>
                      </a:moveTo>
                      <a:lnTo>
                        <a:pt x="9374" y="20222"/>
                      </a:lnTo>
                      <a:lnTo>
                        <a:pt x="9374" y="15314"/>
                      </a:lnTo>
                      <a:lnTo>
                        <a:pt x="6113" y="16457"/>
                      </a:lnTo>
                      <a:cubicBezTo>
                        <a:pt x="6113" y="16457"/>
                        <a:pt x="6113" y="21365"/>
                        <a:pt x="6113" y="21365"/>
                      </a:cubicBezTo>
                      <a:close/>
                      <a:moveTo>
                        <a:pt x="9374" y="5394"/>
                      </a:moveTo>
                      <a:lnTo>
                        <a:pt x="9370" y="5322"/>
                      </a:lnTo>
                      <a:cubicBezTo>
                        <a:pt x="9333" y="4491"/>
                        <a:pt x="8619" y="4081"/>
                        <a:pt x="7743" y="4388"/>
                      </a:cubicBezTo>
                      <a:cubicBezTo>
                        <a:pt x="6868" y="4695"/>
                        <a:pt x="6154" y="5606"/>
                        <a:pt x="6117" y="6462"/>
                      </a:cubicBezTo>
                      <a:lnTo>
                        <a:pt x="6113" y="6556"/>
                      </a:lnTo>
                      <a:lnTo>
                        <a:pt x="6113" y="6644"/>
                      </a:lnTo>
                      <a:lnTo>
                        <a:pt x="9374" y="5500"/>
                      </a:lnTo>
                      <a:cubicBezTo>
                        <a:pt x="9374" y="5500"/>
                        <a:pt x="9374" y="5394"/>
                        <a:pt x="9374" y="5394"/>
                      </a:cubicBezTo>
                      <a:close/>
                      <a:moveTo>
                        <a:pt x="6113" y="7036"/>
                      </a:moveTo>
                      <a:lnTo>
                        <a:pt x="9374" y="5893"/>
                      </a:lnTo>
                      <a:lnTo>
                        <a:pt x="9374" y="8641"/>
                      </a:lnTo>
                      <a:lnTo>
                        <a:pt x="6113" y="9784"/>
                      </a:lnTo>
                      <a:cubicBezTo>
                        <a:pt x="6113" y="9784"/>
                        <a:pt x="6113" y="7036"/>
                        <a:pt x="6113" y="7036"/>
                      </a:cubicBezTo>
                      <a:close/>
                    </a:path>
                  </a:pathLst>
                </a:custGeom>
                <a:solidFill>
                  <a:srgbClr val="D3E8E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8575" tIns="28575" rIns="28575" bIns="28575" anchor="ctr"/>
                <a:lstStyle/>
                <a:p>
                  <a:pPr algn="ctr"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25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7" name="Shape 148"/>
                <p:cNvSpPr/>
                <p:nvPr/>
              </p:nvSpPr>
              <p:spPr>
                <a:xfrm>
                  <a:off x="15015" y="49200"/>
                  <a:ext cx="1093494" cy="412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63"/>
                      </a:moveTo>
                      <a:lnTo>
                        <a:pt x="0" y="21600"/>
                      </a:lnTo>
                      <a:lnTo>
                        <a:pt x="0" y="20837"/>
                      </a:lnTo>
                      <a:lnTo>
                        <a:pt x="21600" y="0"/>
                      </a:lnTo>
                      <a:cubicBezTo>
                        <a:pt x="21600" y="0"/>
                        <a:pt x="21600" y="763"/>
                        <a:pt x="21600" y="763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8575" tIns="28575" rIns="28575" bIns="28575" anchor="ctr"/>
                <a:lstStyle/>
                <a:p>
                  <a:pPr algn="ctr"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25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" name="Shape 149"/>
                <p:cNvSpPr/>
                <p:nvPr/>
              </p:nvSpPr>
              <p:spPr>
                <a:xfrm>
                  <a:off x="1108509" y="80949"/>
                  <a:ext cx="1095081" cy="412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63"/>
                      </a:moveTo>
                      <a:lnTo>
                        <a:pt x="21600" y="21600"/>
                      </a:lnTo>
                      <a:lnTo>
                        <a:pt x="21600" y="20837"/>
                      </a:lnTo>
                      <a:lnTo>
                        <a:pt x="0" y="0"/>
                      </a:lnTo>
                      <a:cubicBezTo>
                        <a:pt x="0" y="0"/>
                        <a:pt x="0" y="763"/>
                        <a:pt x="0" y="763"/>
                      </a:cubicBezTo>
                      <a:close/>
                    </a:path>
                  </a:pathLst>
                </a:custGeom>
                <a:solidFill>
                  <a:srgbClr val="3C3C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8575" tIns="28575" rIns="28575" bIns="28575" anchor="ctr"/>
                <a:lstStyle/>
                <a:p>
                  <a:pPr algn="ctr"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25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9" name="Shape 150"/>
                <p:cNvSpPr>
                  <a:spLocks/>
                </p:cNvSpPr>
                <p:nvPr/>
              </p:nvSpPr>
              <p:spPr bwMode="auto">
                <a:xfrm>
                  <a:off x="1099204" y="-4899"/>
                  <a:ext cx="136359" cy="1130432"/>
                </a:xfrm>
                <a:custGeom>
                  <a:avLst/>
                  <a:gdLst>
                    <a:gd name="T0" fmla="*/ 68180 w 21600"/>
                    <a:gd name="T1" fmla="*/ 565216 h 21600"/>
                    <a:gd name="T2" fmla="*/ 68180 w 21600"/>
                    <a:gd name="T3" fmla="*/ 565216 h 21600"/>
                    <a:gd name="T4" fmla="*/ 68180 w 21600"/>
                    <a:gd name="T5" fmla="*/ 565216 h 21600"/>
                    <a:gd name="T6" fmla="*/ 68180 w 21600"/>
                    <a:gd name="T7" fmla="*/ 56521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4976" y="21600"/>
                      </a:lnTo>
                      <a:lnTo>
                        <a:pt x="0" y="205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AA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" name="Shape 151"/>
                <p:cNvSpPr>
                  <a:spLocks/>
                </p:cNvSpPr>
                <p:nvPr/>
              </p:nvSpPr>
              <p:spPr bwMode="auto">
                <a:xfrm flipH="1">
                  <a:off x="1067509" y="661692"/>
                  <a:ext cx="1198296" cy="900150"/>
                </a:xfrm>
                <a:custGeom>
                  <a:avLst/>
                  <a:gdLst>
                    <a:gd name="T0" fmla="*/ 599148 w 21600"/>
                    <a:gd name="T1" fmla="*/ 450075 h 21600"/>
                    <a:gd name="T2" fmla="*/ 599148 w 21600"/>
                    <a:gd name="T3" fmla="*/ 450075 h 21600"/>
                    <a:gd name="T4" fmla="*/ 599148 w 21600"/>
                    <a:gd name="T5" fmla="*/ 450075 h 21600"/>
                    <a:gd name="T6" fmla="*/ 599148 w 21600"/>
                    <a:gd name="T7" fmla="*/ 450075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14377" y="10069"/>
                      </a:moveTo>
                      <a:cubicBezTo>
                        <a:pt x="13591" y="10069"/>
                        <a:pt x="12956" y="9222"/>
                        <a:pt x="12956" y="8178"/>
                      </a:cubicBezTo>
                      <a:cubicBezTo>
                        <a:pt x="12956" y="7133"/>
                        <a:pt x="13591" y="6286"/>
                        <a:pt x="14377" y="6286"/>
                      </a:cubicBezTo>
                      <a:cubicBezTo>
                        <a:pt x="15161" y="6286"/>
                        <a:pt x="15797" y="7133"/>
                        <a:pt x="15797" y="8178"/>
                      </a:cubicBezTo>
                      <a:cubicBezTo>
                        <a:pt x="15797" y="9222"/>
                        <a:pt x="15161" y="10069"/>
                        <a:pt x="14377" y="10069"/>
                      </a:cubicBezTo>
                      <a:close/>
                      <a:moveTo>
                        <a:pt x="9355" y="17542"/>
                      </a:moveTo>
                      <a:lnTo>
                        <a:pt x="6514" y="17542"/>
                      </a:lnTo>
                      <a:lnTo>
                        <a:pt x="6514" y="13759"/>
                      </a:lnTo>
                      <a:lnTo>
                        <a:pt x="9355" y="13759"/>
                      </a:lnTo>
                      <a:cubicBezTo>
                        <a:pt x="9355" y="13759"/>
                        <a:pt x="9355" y="17542"/>
                        <a:pt x="9355" y="17542"/>
                      </a:cubicBezTo>
                      <a:close/>
                      <a:moveTo>
                        <a:pt x="4885" y="17542"/>
                      </a:moveTo>
                      <a:lnTo>
                        <a:pt x="2045" y="17542"/>
                      </a:lnTo>
                      <a:lnTo>
                        <a:pt x="2045" y="13759"/>
                      </a:lnTo>
                      <a:lnTo>
                        <a:pt x="4885" y="13759"/>
                      </a:lnTo>
                      <a:cubicBezTo>
                        <a:pt x="4885" y="13759"/>
                        <a:pt x="4885" y="17542"/>
                        <a:pt x="4885" y="17542"/>
                      </a:cubicBezTo>
                      <a:close/>
                      <a:moveTo>
                        <a:pt x="14377" y="1737"/>
                      </a:moveTo>
                      <a:lnTo>
                        <a:pt x="7198" y="11684"/>
                      </a:lnTo>
                      <a:lnTo>
                        <a:pt x="624" y="11684"/>
                      </a:lnTo>
                      <a:lnTo>
                        <a:pt x="624" y="21600"/>
                      </a:lnTo>
                      <a:lnTo>
                        <a:pt x="12488" y="21600"/>
                      </a:lnTo>
                      <a:lnTo>
                        <a:pt x="12488" y="13750"/>
                      </a:lnTo>
                      <a:lnTo>
                        <a:pt x="16265" y="13750"/>
                      </a:lnTo>
                      <a:lnTo>
                        <a:pt x="16265" y="21600"/>
                      </a:lnTo>
                      <a:lnTo>
                        <a:pt x="20961" y="21600"/>
                      </a:lnTo>
                      <a:lnTo>
                        <a:pt x="20961" y="11747"/>
                      </a:lnTo>
                      <a:lnTo>
                        <a:pt x="21600" y="11747"/>
                      </a:lnTo>
                      <a:cubicBezTo>
                        <a:pt x="21600" y="11747"/>
                        <a:pt x="14377" y="1737"/>
                        <a:pt x="14377" y="1737"/>
                      </a:cubicBezTo>
                      <a:close/>
                      <a:moveTo>
                        <a:pt x="21585" y="9988"/>
                      </a:moveTo>
                      <a:lnTo>
                        <a:pt x="21585" y="10640"/>
                      </a:lnTo>
                      <a:lnTo>
                        <a:pt x="14376" y="652"/>
                      </a:lnTo>
                      <a:lnTo>
                        <a:pt x="6905" y="11004"/>
                      </a:lnTo>
                      <a:lnTo>
                        <a:pt x="0" y="11004"/>
                      </a:lnTo>
                      <a:lnTo>
                        <a:pt x="4124" y="5099"/>
                      </a:lnTo>
                      <a:lnTo>
                        <a:pt x="10696" y="5099"/>
                      </a:lnTo>
                      <a:lnTo>
                        <a:pt x="14376" y="0"/>
                      </a:lnTo>
                      <a:cubicBezTo>
                        <a:pt x="14376" y="0"/>
                        <a:pt x="21585" y="9988"/>
                        <a:pt x="21585" y="9988"/>
                      </a:cubicBezTo>
                      <a:close/>
                    </a:path>
                  </a:pathLst>
                </a:custGeom>
                <a:solidFill>
                  <a:srgbClr val="999366"/>
                </a:solidFill>
                <a:ln w="12700" cap="flat">
                  <a:solidFill>
                    <a:srgbClr val="7030A0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pic>
            <p:nvPicPr>
              <p:cNvPr id="13" name="US flag-filtered.jpe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083" y="-12659"/>
                <a:ext cx="590406" cy="1380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158"/>
            <p:cNvGrpSpPr>
              <a:grpSpLocks/>
            </p:cNvGrpSpPr>
            <p:nvPr/>
          </p:nvGrpSpPr>
          <p:grpSpPr bwMode="auto">
            <a:xfrm>
              <a:off x="332084" y="2978125"/>
              <a:ext cx="3142550" cy="1056742"/>
              <a:chOff x="-539570" y="-216450"/>
              <a:chExt cx="3142546" cy="1056739"/>
            </a:xfrm>
          </p:grpSpPr>
          <p:sp>
            <p:nvSpPr>
              <p:cNvPr id="10" name="Shape 156"/>
              <p:cNvSpPr>
                <a:spLocks noChangeArrowheads="1"/>
              </p:cNvSpPr>
              <p:nvPr/>
            </p:nvSpPr>
            <p:spPr bwMode="auto">
              <a:xfrm>
                <a:off x="-539570" y="-216450"/>
                <a:ext cx="1277069" cy="1056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 anchor="ctr">
                <a:spAutoFit/>
              </a:bodyPr>
              <a:lstStyle>
                <a:lvl1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marL="4572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marL="9144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marL="13716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marL="18288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ts val="4125"/>
                  </a:spcBef>
                </a:pPr>
                <a:r>
                  <a:rPr lang="en-US" altLang="en-US" sz="4425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166</a:t>
                </a:r>
              </a:p>
            </p:txBody>
          </p:sp>
          <p:sp>
            <p:nvSpPr>
              <p:cNvPr id="11" name="Shape 157"/>
              <p:cNvSpPr>
                <a:spLocks noChangeArrowheads="1"/>
              </p:cNvSpPr>
              <p:nvPr/>
            </p:nvSpPr>
            <p:spPr bwMode="auto">
              <a:xfrm>
                <a:off x="721208" y="-84495"/>
                <a:ext cx="1881768" cy="837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 anchor="ctr">
                <a:spAutoFit/>
              </a:bodyPr>
              <a:lstStyle>
                <a:lvl1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marL="4572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marL="9144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marL="13716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marL="18288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ts val="4125"/>
                  </a:spcBef>
                </a:pPr>
                <a:r>
                  <a:rPr lang="en-US" altLang="en-US" sz="3375" dirty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schools</a:t>
                </a:r>
              </a:p>
            </p:txBody>
          </p:sp>
        </p:grpSp>
      </p:grpSp>
      <p:grpSp>
        <p:nvGrpSpPr>
          <p:cNvPr id="42" name="Group 8"/>
          <p:cNvGrpSpPr>
            <a:grpSpLocks/>
          </p:cNvGrpSpPr>
          <p:nvPr/>
        </p:nvGrpSpPr>
        <p:grpSpPr bwMode="auto">
          <a:xfrm>
            <a:off x="3126079" y="2844307"/>
            <a:ext cx="4769190" cy="2241188"/>
            <a:chOff x="6402854" y="6203712"/>
            <a:chExt cx="5494555" cy="2989333"/>
          </a:xfrm>
        </p:grpSpPr>
        <p:grpSp>
          <p:nvGrpSpPr>
            <p:cNvPr id="43" name="Group 124"/>
            <p:cNvGrpSpPr>
              <a:grpSpLocks/>
            </p:cNvGrpSpPr>
            <p:nvPr/>
          </p:nvGrpSpPr>
          <p:grpSpPr bwMode="auto">
            <a:xfrm>
              <a:off x="7807169" y="6203712"/>
              <a:ext cx="2913907" cy="1886358"/>
              <a:chOff x="-12701" y="-57562"/>
              <a:chExt cx="2913905" cy="1836075"/>
            </a:xfrm>
          </p:grpSpPr>
          <p:pic>
            <p:nvPicPr>
              <p:cNvPr id="49" name="pasted-image.png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41" r="2412"/>
              <a:stretch>
                <a:fillRect/>
              </a:stretch>
            </p:blipFill>
            <p:spPr bwMode="auto">
              <a:xfrm flipH="1">
                <a:off x="425484" y="125009"/>
                <a:ext cx="646084" cy="1639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asted-image.png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52" r="16052"/>
              <a:stretch>
                <a:fillRect/>
              </a:stretch>
            </p:blipFill>
            <p:spPr bwMode="auto">
              <a:xfrm>
                <a:off x="1926129" y="119953"/>
                <a:ext cx="540646" cy="1649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asted-image.png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95014" y="-57562"/>
                <a:ext cx="1002821" cy="183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asted-image.png"/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12701" y="-5576"/>
                <a:ext cx="541608" cy="1776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asted-image.png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406580" y="57628"/>
                <a:ext cx="494624" cy="1693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" name="Group 189"/>
            <p:cNvGrpSpPr>
              <a:grpSpLocks/>
            </p:cNvGrpSpPr>
            <p:nvPr/>
          </p:nvGrpSpPr>
          <p:grpSpPr bwMode="auto">
            <a:xfrm>
              <a:off x="6402854" y="8062379"/>
              <a:ext cx="5494555" cy="1130666"/>
              <a:chOff x="-493509" y="78417"/>
              <a:chExt cx="5494554" cy="1130665"/>
            </a:xfrm>
          </p:grpSpPr>
          <p:grpSp>
            <p:nvGrpSpPr>
              <p:cNvPr id="45" name="Group 187"/>
              <p:cNvGrpSpPr>
                <a:grpSpLocks/>
              </p:cNvGrpSpPr>
              <p:nvPr/>
            </p:nvGrpSpPr>
            <p:grpSpPr bwMode="auto">
              <a:xfrm>
                <a:off x="425745" y="78417"/>
                <a:ext cx="3963728" cy="718405"/>
                <a:chOff x="15687" y="78417"/>
                <a:chExt cx="3963727" cy="718405"/>
              </a:xfrm>
            </p:grpSpPr>
            <p:sp>
              <p:nvSpPr>
                <p:cNvPr id="47" name="Shape 185"/>
                <p:cNvSpPr>
                  <a:spLocks noChangeArrowheads="1"/>
                </p:cNvSpPr>
                <p:nvPr/>
              </p:nvSpPr>
              <p:spPr bwMode="auto">
                <a:xfrm>
                  <a:off x="15687" y="184391"/>
                  <a:ext cx="2338578" cy="533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38100" bIns="38100" anchor="ctr">
                  <a:spAutoFit/>
                </a:bodyPr>
                <a:lstStyle>
                  <a:lvl1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1pPr>
                  <a:lvl2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2pPr>
                  <a:lvl3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3pPr>
                  <a:lvl4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4pPr>
                  <a:lvl5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5pPr>
                  <a:lvl6pPr marL="4572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6pPr>
                  <a:lvl7pPr marL="9144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7pPr>
                  <a:lvl8pPr marL="13716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8pPr>
                  <a:lvl9pPr marL="18288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9pPr>
                </a:lstStyle>
                <a:p>
                  <a:pPr>
                    <a:lnSpc>
                      <a:spcPct val="80000"/>
                    </a:lnSpc>
                    <a:spcBef>
                      <a:spcPts val="4125"/>
                    </a:spcBef>
                  </a:pPr>
                  <a:r>
                    <a:rPr lang="en-US" altLang="en-US" sz="2625" dirty="0"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rPr>
                    <a:t>approximately</a:t>
                  </a:r>
                </a:p>
              </p:txBody>
            </p:sp>
            <p:sp>
              <p:nvSpPr>
                <p:cNvPr id="48" name="Shape 186"/>
                <p:cNvSpPr>
                  <a:spLocks noChangeArrowheads="1"/>
                </p:cNvSpPr>
                <p:nvPr/>
              </p:nvSpPr>
              <p:spPr bwMode="auto">
                <a:xfrm>
                  <a:off x="2344988" y="78417"/>
                  <a:ext cx="1634426" cy="718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38100" bIns="38100" anchor="ctr">
                  <a:spAutoFit/>
                </a:bodyPr>
                <a:lstStyle>
                  <a:lvl1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1pPr>
                  <a:lvl2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2pPr>
                  <a:lvl3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3pPr>
                  <a:lvl4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4pPr>
                  <a:lvl5pPr algn="ctr" defTabSz="457200"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5pPr>
                  <a:lvl6pPr marL="4572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6pPr>
                  <a:lvl7pPr marL="9144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7pPr>
                  <a:lvl8pPr marL="13716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8pPr>
                  <a:lvl9pPr marL="1828800" indent="914400"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9pPr>
                </a:lstStyle>
                <a:p>
                  <a:pPr>
                    <a:lnSpc>
                      <a:spcPct val="80000"/>
                    </a:lnSpc>
                    <a:spcBef>
                      <a:spcPts val="4125"/>
                    </a:spcBef>
                  </a:pPr>
                  <a:r>
                    <a:rPr lang="en-US" altLang="en-US" sz="375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rPr>
                    <a:t>72,000</a:t>
                  </a:r>
                </a:p>
              </p:txBody>
            </p:sp>
          </p:grpSp>
          <p:sp>
            <p:nvSpPr>
              <p:cNvPr id="46" name="Shape 188"/>
              <p:cNvSpPr>
                <a:spLocks noChangeArrowheads="1"/>
              </p:cNvSpPr>
              <p:nvPr/>
            </p:nvSpPr>
            <p:spPr bwMode="auto">
              <a:xfrm>
                <a:off x="-493509" y="675409"/>
                <a:ext cx="5494554" cy="533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 anchor="ctr">
                <a:spAutoFit/>
              </a:bodyPr>
              <a:lstStyle>
                <a:lvl1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marL="4572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marL="9144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marL="13716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marL="18288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ts val="4125"/>
                  </a:spcBef>
                </a:pPr>
                <a:r>
                  <a:rPr lang="en-US" altLang="en-US" sz="2625" dirty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PK-12 military-connected students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491048" y="1698243"/>
            <a:ext cx="2341100" cy="2049302"/>
            <a:chOff x="10693937" y="250939"/>
            <a:chExt cx="3121466" cy="2732402"/>
          </a:xfrm>
        </p:grpSpPr>
        <p:grpSp>
          <p:nvGrpSpPr>
            <p:cNvPr id="3" name="Group 2"/>
            <p:cNvGrpSpPr/>
            <p:nvPr/>
          </p:nvGrpSpPr>
          <p:grpSpPr>
            <a:xfrm>
              <a:off x="11309387" y="250939"/>
              <a:ext cx="1890566" cy="1637016"/>
              <a:chOff x="449020" y="2269109"/>
              <a:chExt cx="1890566" cy="1637016"/>
            </a:xfrm>
          </p:grpSpPr>
          <p:sp>
            <p:nvSpPr>
              <p:cNvPr id="54" name="Shape 164"/>
              <p:cNvSpPr/>
              <p:nvPr/>
            </p:nvSpPr>
            <p:spPr bwMode="auto">
              <a:xfrm>
                <a:off x="639446" y="2269109"/>
                <a:ext cx="1509713" cy="1508125"/>
              </a:xfrm>
              <a:prstGeom prst="ellipse">
                <a:avLst/>
              </a:prstGeom>
              <a:noFill/>
              <a:ln w="38100" cap="flat">
                <a:solidFill>
                  <a:srgbClr val="7030A0"/>
                </a:solidFill>
                <a:prstDash val="solid"/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</p:spPr>
            <p:txBody>
              <a:bodyPr lIns="28575" tIns="28575" rIns="28575" bIns="28575" anchor="ctr"/>
              <a:lstStyle/>
              <a:p>
                <a:pPr algn="ctr" defTabSz="1095375">
                  <a:defRPr sz="4500" spc="-45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 sz="3375" kern="0" spc="-34" dirty="0"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5" name="Shape 165"/>
              <p:cNvSpPr>
                <a:spLocks noChangeArrowheads="1"/>
              </p:cNvSpPr>
              <p:nvPr/>
            </p:nvSpPr>
            <p:spPr bwMode="auto">
              <a:xfrm>
                <a:off x="874791" y="2690212"/>
                <a:ext cx="1220420" cy="718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 anchor="ctr">
                <a:spAutoFit/>
              </a:bodyPr>
              <a:lstStyle>
                <a:lvl1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algn="ctr" defTabSz="457200"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marL="4572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marL="9144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marL="13716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marL="1828800" indent="9144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ts val="4125"/>
                  </a:spcBef>
                </a:pPr>
                <a:r>
                  <a:rPr lang="en-US" altLang="en-US" sz="375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80%</a:t>
                </a:r>
              </a:p>
            </p:txBody>
          </p:sp>
          <p:sp>
            <p:nvSpPr>
              <p:cNvPr id="56" name="Shape 279"/>
              <p:cNvSpPr>
                <a:spLocks/>
              </p:cNvSpPr>
              <p:nvPr/>
            </p:nvSpPr>
            <p:spPr bwMode="auto">
              <a:xfrm rot="10800000" flipH="1">
                <a:off x="449020" y="3338618"/>
                <a:ext cx="1890566" cy="567507"/>
              </a:xfrm>
              <a:custGeom>
                <a:avLst/>
                <a:gdLst>
                  <a:gd name="T0" fmla="*/ 945312 w 21600"/>
                  <a:gd name="T1" fmla="*/ 283625 h 20936"/>
                  <a:gd name="T2" fmla="*/ 945312 w 21600"/>
                  <a:gd name="T3" fmla="*/ 283625 h 20936"/>
                  <a:gd name="T4" fmla="*/ 945312 w 21600"/>
                  <a:gd name="T5" fmla="*/ 283625 h 20936"/>
                  <a:gd name="T6" fmla="*/ 945312 w 21600"/>
                  <a:gd name="T7" fmla="*/ 283625 h 20936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936" extrusionOk="0">
                    <a:moveTo>
                      <a:pt x="0" y="20936"/>
                    </a:moveTo>
                    <a:cubicBezTo>
                      <a:pt x="2036" y="8632"/>
                      <a:pt x="5926" y="696"/>
                      <a:pt x="10240" y="43"/>
                    </a:cubicBezTo>
                    <a:cubicBezTo>
                      <a:pt x="14919" y="-664"/>
                      <a:pt x="19318" y="7240"/>
                      <a:pt x="21600" y="20453"/>
                    </a:cubicBezTo>
                  </a:path>
                </a:pathLst>
              </a:custGeom>
              <a:noFill/>
              <a:ln w="63500" cap="flat">
                <a:solidFill>
                  <a:srgbClr val="53585F"/>
                </a:solidFill>
                <a:prstDash val="solid"/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8100" tIns="38100" rIns="38100" bIns="38100" anchor="ctr"/>
              <a:lstStyle/>
              <a:p>
                <a:endParaRPr lang="en-US"/>
              </a:p>
            </p:txBody>
          </p:sp>
        </p:grpSp>
        <p:sp>
          <p:nvSpPr>
            <p:cNvPr id="58" name="Shape 294"/>
            <p:cNvSpPr>
              <a:spLocks noChangeArrowheads="1"/>
            </p:cNvSpPr>
            <p:nvPr/>
          </p:nvSpPr>
          <p:spPr bwMode="auto">
            <a:xfrm>
              <a:off x="10693937" y="1803531"/>
              <a:ext cx="3121466" cy="117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/>
              <a:r>
                <a:rPr lang="en-US" altLang="en-US" sz="2625" dirty="0">
                  <a:latin typeface="+mj-lt"/>
                  <a:cs typeface="Calibri" panose="020F0502020204030204" pitchFamily="34" charset="0"/>
                  <a:sym typeface="Calibri" panose="020F0502020204030204" pitchFamily="34" charset="0"/>
                </a:rPr>
                <a:t>Attend non-DODEA schools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6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 32">
            <a:extLst>
              <a:ext uri="{FF2B5EF4-FFF2-40B4-BE49-F238E27FC236}">
                <a16:creationId xmlns="" xmlns:a16="http://schemas.microsoft.com/office/drawing/2014/main" id="{75177EAC-662F-44A4-A1E8-13EE37A79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483679"/>
              </p:ext>
            </p:extLst>
          </p:nvPr>
        </p:nvGraphicFramePr>
        <p:xfrm>
          <a:off x="1697759" y="816527"/>
          <a:ext cx="8310438" cy="558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88E0D-960D-41AA-8C48-4CAE6FB6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005"/>
            <a:ext cx="10972800" cy="1143000"/>
          </a:xfrm>
        </p:spPr>
        <p:txBody>
          <a:bodyPr/>
          <a:lstStyle/>
          <a:p>
            <a:r>
              <a:rPr lang="en-US" dirty="0" smtClean="0"/>
              <a:t>Military-Connected Student </a:t>
            </a:r>
            <a:r>
              <a:rPr lang="en-US" dirty="0"/>
              <a:t>Transition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39B0BB-F0B4-4969-A46E-75849DCC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932" y="1568245"/>
            <a:ext cx="3962401" cy="4830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7D021F0-B14B-4E38-A06A-28CE17952F75}"/>
              </a:ext>
            </a:extLst>
          </p:cNvPr>
          <p:cNvSpPr txBox="1">
            <a:spLocks/>
          </p:cNvSpPr>
          <p:nvPr/>
        </p:nvSpPr>
        <p:spPr>
          <a:xfrm>
            <a:off x="5284100" y="1823884"/>
            <a:ext cx="4350086" cy="4847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BBDBE7F-5C83-4B76-B9D7-7B1A5E0EBB20}"/>
              </a:ext>
            </a:extLst>
          </p:cNvPr>
          <p:cNvSpPr/>
          <p:nvPr/>
        </p:nvSpPr>
        <p:spPr>
          <a:xfrm>
            <a:off x="2263059" y="2121728"/>
            <a:ext cx="914400" cy="9144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7030A0"/>
                </a:solidFill>
              </a:rPr>
              <a:t>33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C181170-EAFE-497E-984A-6757559AB250}"/>
              </a:ext>
            </a:extLst>
          </p:cNvPr>
          <p:cNvSpPr/>
          <p:nvPr/>
        </p:nvSpPr>
        <p:spPr>
          <a:xfrm>
            <a:off x="1778559" y="1058531"/>
            <a:ext cx="914400" cy="9144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7030A0"/>
                </a:solidFill>
              </a:rPr>
              <a:t>58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="" xmlns:a16="http://schemas.microsoft.com/office/drawing/2014/main" id="{A4F77322-B6EE-426D-994D-A487B8E0DE9E}"/>
              </a:ext>
            </a:extLst>
          </p:cNvPr>
          <p:cNvSpPr/>
          <p:nvPr/>
        </p:nvSpPr>
        <p:spPr>
          <a:xfrm>
            <a:off x="2163058" y="3150859"/>
            <a:ext cx="1453896" cy="916429"/>
          </a:xfrm>
          <a:prstGeom prst="flowChartProcess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322,838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47E8B72-D34A-4DA7-87F3-E71B769A60B2}"/>
              </a:ext>
            </a:extLst>
          </p:cNvPr>
          <p:cNvSpPr/>
          <p:nvPr/>
        </p:nvSpPr>
        <p:spPr>
          <a:xfrm>
            <a:off x="2263059" y="4193959"/>
            <a:ext cx="914400" cy="9144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28%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0842DAF-DA14-44CF-9AFA-B49B1FDFAFE0}"/>
              </a:ext>
            </a:extLst>
          </p:cNvPr>
          <p:cNvSpPr/>
          <p:nvPr/>
        </p:nvSpPr>
        <p:spPr>
          <a:xfrm>
            <a:off x="1778558" y="5245216"/>
            <a:ext cx="1013279" cy="9144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397</a:t>
            </a:r>
          </a:p>
        </p:txBody>
      </p:sp>
    </p:spTree>
    <p:extLst>
      <p:ext uri="{BB962C8B-B14F-4D97-AF65-F5344CB8AC3E}">
        <p14:creationId xmlns:p14="http://schemas.microsoft.com/office/powerpoint/2010/main" val="2654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52D1F070-D4DC-41A4-B05A-112442DB1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5161" r="2474" b="3333"/>
          <a:stretch/>
        </p:blipFill>
        <p:spPr>
          <a:xfrm>
            <a:off x="363794" y="159773"/>
            <a:ext cx="7663171" cy="56240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A803761E-8248-4A50-B51C-643EC5E7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540" y="1930807"/>
            <a:ext cx="4345858" cy="29659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DoDEA Grants with </a:t>
            </a:r>
            <a:r>
              <a:rPr lang="en-US" dirty="0" smtClean="0">
                <a:solidFill>
                  <a:srgbClr val="FFC000"/>
                </a:solidFill>
              </a:rPr>
              <a:t>Military-Connected Student </a:t>
            </a:r>
            <a:r>
              <a:rPr lang="en-US" dirty="0">
                <a:solidFill>
                  <a:srgbClr val="FFC000"/>
                </a:solidFill>
              </a:rPr>
              <a:t>Transition Support,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by State</a:t>
            </a:r>
          </a:p>
        </p:txBody>
      </p:sp>
    </p:spTree>
    <p:extLst>
      <p:ext uri="{BB962C8B-B14F-4D97-AF65-F5344CB8AC3E}">
        <p14:creationId xmlns:p14="http://schemas.microsoft.com/office/powerpoint/2010/main" val="32492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D637A29-90F4-46FE-9B1C-58C4DEB8B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02077"/>
              </p:ext>
            </p:extLst>
          </p:nvPr>
        </p:nvGraphicFramePr>
        <p:xfrm>
          <a:off x="5798590" y="1544319"/>
          <a:ext cx="3220754" cy="425196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645179">
                  <a:extLst>
                    <a:ext uri="{9D8B030D-6E8A-4147-A177-3AD203B41FA5}">
                      <a16:colId xmlns="" xmlns:a16="http://schemas.microsoft.com/office/drawing/2014/main" val="244637493"/>
                    </a:ext>
                  </a:extLst>
                </a:gridCol>
                <a:gridCol w="1575575">
                  <a:extLst>
                    <a:ext uri="{9D8B030D-6E8A-4147-A177-3AD203B41FA5}">
                      <a16:colId xmlns="" xmlns:a16="http://schemas.microsoft.com/office/drawing/2014/main" val="4148574249"/>
                    </a:ext>
                  </a:extLst>
                </a:gridCol>
              </a:tblGrid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8149150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61386125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9745020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80671707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42187118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25894245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77412046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4820047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62593825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89423294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96447369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9334547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394725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DE0D74E-934A-4C22-98EC-2CF75617A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93736"/>
              </p:ext>
            </p:extLst>
          </p:nvPr>
        </p:nvGraphicFramePr>
        <p:xfrm>
          <a:off x="1254483" y="1544423"/>
          <a:ext cx="3218688" cy="425185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644124">
                  <a:extLst>
                    <a:ext uri="{9D8B030D-6E8A-4147-A177-3AD203B41FA5}">
                      <a16:colId xmlns="" xmlns:a16="http://schemas.microsoft.com/office/drawing/2014/main" val="4273275753"/>
                    </a:ext>
                  </a:extLst>
                </a:gridCol>
                <a:gridCol w="1574564">
                  <a:extLst>
                    <a:ext uri="{9D8B030D-6E8A-4147-A177-3AD203B41FA5}">
                      <a16:colId xmlns="" xmlns:a16="http://schemas.microsoft.com/office/drawing/2014/main" val="2127653249"/>
                    </a:ext>
                  </a:extLst>
                </a:gridCol>
              </a:tblGrid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State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0901349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29810837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10261630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88296305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05004196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83456295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50770653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59195488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09539734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67883660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36617829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17685683"/>
                  </a:ext>
                </a:extLst>
              </a:tr>
              <a:tr h="32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23877526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="" xmlns:a16="http://schemas.microsoft.com/office/drawing/2014/main" id="{CA84E784-A1F2-4B16-930A-9E1A588EF829}"/>
              </a:ext>
            </a:extLst>
          </p:cNvPr>
          <p:cNvSpPr txBox="1">
            <a:spLocks/>
          </p:cNvSpPr>
          <p:nvPr/>
        </p:nvSpPr>
        <p:spPr>
          <a:xfrm>
            <a:off x="137160" y="401319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700" dirty="0" smtClean="0">
                <a:solidFill>
                  <a:srgbClr val="008996"/>
                </a:solidFill>
                <a:latin typeface="Trebuchet MS" panose="020B0603020202020204"/>
                <a:cs typeface="+mj-cs"/>
              </a:rPr>
              <a:t>DoDEA</a:t>
            </a:r>
            <a:r>
              <a:rPr lang="en-US" sz="3600" dirty="0" smtClean="0">
                <a:solidFill>
                  <a:srgbClr val="008996"/>
                </a:solidFill>
                <a:latin typeface="Trebuchet MS" panose="020B0603020202020204"/>
                <a:cs typeface="+mj-cs"/>
              </a:rPr>
              <a:t> Grants: Transition Support by State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9DE0D1-3F4F-49D5-A00B-66CB8292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5548"/>
            <a:ext cx="8596668" cy="1320800"/>
          </a:xfrm>
        </p:spPr>
        <p:txBody>
          <a:bodyPr/>
          <a:lstStyle/>
          <a:p>
            <a:r>
              <a:rPr lang="en-US" dirty="0" smtClean="0"/>
              <a:t>DoDEA </a:t>
            </a:r>
            <a:r>
              <a:rPr lang="en-US" dirty="0" smtClean="0"/>
              <a:t>Grants: </a:t>
            </a:r>
            <a:r>
              <a:rPr lang="en-US" dirty="0" smtClean="0"/>
              <a:t>Transition </a:t>
            </a:r>
            <a:r>
              <a:rPr lang="en-US" dirty="0"/>
              <a:t>Support by Cohort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2201846B-6252-48B4-B549-0AB87E9C5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883831"/>
              </p:ext>
            </p:extLst>
          </p:nvPr>
        </p:nvGraphicFramePr>
        <p:xfrm>
          <a:off x="231447" y="1474428"/>
          <a:ext cx="10972800" cy="50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3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DBE7C5D3-A52D-4C78-B5D3-1A6B82EE876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" y="1102807"/>
          <a:ext cx="10972800" cy="50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EB380E-D122-4283-BA8A-AD6E5110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74" y="0"/>
            <a:ext cx="9396306" cy="1320800"/>
          </a:xfrm>
        </p:spPr>
        <p:txBody>
          <a:bodyPr/>
          <a:lstStyle/>
          <a:p>
            <a:r>
              <a:rPr lang="en-US" dirty="0" smtClean="0"/>
              <a:t>DoDEA Grants: Transition Support </a:t>
            </a:r>
            <a:r>
              <a:rPr lang="en-US" dirty="0"/>
              <a:t>by Category</a:t>
            </a:r>
          </a:p>
        </p:txBody>
      </p:sp>
    </p:spTree>
    <p:extLst>
      <p:ext uri="{BB962C8B-B14F-4D97-AF65-F5344CB8AC3E}">
        <p14:creationId xmlns:p14="http://schemas.microsoft.com/office/powerpoint/2010/main" val="31446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D19E43-A086-4983-8369-8B8AE4A2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94" y="77821"/>
            <a:ext cx="8596668" cy="1320800"/>
          </a:xfrm>
        </p:spPr>
        <p:txBody>
          <a:bodyPr/>
          <a:lstStyle/>
          <a:p>
            <a:r>
              <a:rPr lang="en-US" dirty="0" smtClean="0"/>
              <a:t>DoDEA Grants: Transition </a:t>
            </a:r>
            <a:r>
              <a:rPr lang="en-US" dirty="0"/>
              <a:t>Support </a:t>
            </a:r>
            <a:r>
              <a:rPr lang="en-US" dirty="0" smtClean="0"/>
              <a:t>by Category and Cohort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BA0ABD36-E39F-446E-B19A-4EA8297D0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421211"/>
              </p:ext>
            </p:extLst>
          </p:nvPr>
        </p:nvGraphicFramePr>
        <p:xfrm>
          <a:off x="357294" y="1320800"/>
          <a:ext cx="10972800" cy="521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90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FACET" val="Hq9ZylY8"/>
  <p:tag name="ARTICULATE_SLIDE_COUNT" val="1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mic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996"/>
      </a:accent1>
      <a:accent2>
        <a:srgbClr val="FF671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916</Words>
  <Application>Microsoft Office PowerPoint</Application>
  <PresentationFormat>Widescreen</PresentationFormat>
  <Paragraphs>202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Courier New</vt:lpstr>
      <vt:lpstr>Gill Sans</vt:lpstr>
      <vt:lpstr>Helvetica Light</vt:lpstr>
      <vt:lpstr>Helvetica Neue Light</vt:lpstr>
      <vt:lpstr>Helvetica Neue Thin</vt:lpstr>
      <vt:lpstr>Trebuchet MS</vt:lpstr>
      <vt:lpstr>Wingdings 3</vt:lpstr>
      <vt:lpstr>Facet</vt:lpstr>
      <vt:lpstr>DoD Ex-Officio Transition Support October 2018</vt:lpstr>
      <vt:lpstr>DoD Role in Military Interstate  Children’s Compact</vt:lpstr>
      <vt:lpstr> About DoDEA  Organization Snapshot </vt:lpstr>
      <vt:lpstr>Military-Connected Student Transition Support</vt:lpstr>
      <vt:lpstr>DoDEA Grants with Military-Connected Student Transition Support,  by State</vt:lpstr>
      <vt:lpstr>PowerPoint Presentation</vt:lpstr>
      <vt:lpstr>DoDEA Grants: Transition Support by Cohort</vt:lpstr>
      <vt:lpstr>DoDEA Grants: Transition Support by Category</vt:lpstr>
      <vt:lpstr>DoDEA Grants: Transition Support by Category and Cohort</vt:lpstr>
      <vt:lpstr>Grantee Spotlight: Bossier Parish School Board (2017)</vt:lpstr>
      <vt:lpstr>Grantee Spotlight:  Bossier Parish School District  (2017)</vt:lpstr>
      <vt:lpstr>Grantee Spotlight:  Cache Public Schools (2015)</vt:lpstr>
      <vt:lpstr>Grantee Spotlight:  Cache Public Schools (2015)</vt:lpstr>
      <vt:lpstr>Ex-Officio Member Contact Information</vt:lpstr>
      <vt:lpstr>Relevant Resources</vt:lpstr>
    </vt:vector>
  </TitlesOfParts>
  <Company>DoD Education Activity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Dailey-Perkins</dc:creator>
  <cp:lastModifiedBy>Dailey-Perkins, Jennifer E. Ms. CIV OSD/DoDEA</cp:lastModifiedBy>
  <cp:revision>60</cp:revision>
  <cp:lastPrinted>2018-02-23T21:15:34Z</cp:lastPrinted>
  <dcterms:created xsi:type="dcterms:W3CDTF">2018-02-06T12:21:32Z</dcterms:created>
  <dcterms:modified xsi:type="dcterms:W3CDTF">2018-10-10T14:06:07Z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246FA24F-2AF2-4A1C-B43C-68766A895703</vt:lpwstr>
  </property>
  <property fmtid="{D5CDD505-2E9C-101B-9397-08002B2CF9AE}" pid="3" name="ArticulatePath">
    <vt:lpwstr>DoD Family Readiness Council_02-07-2018_DDC</vt:lpwstr>
  </property>
</Properties>
</file>