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51"/>
  </p:notesMasterIdLst>
  <p:handoutMasterIdLst>
    <p:handoutMasterId r:id="rId52"/>
  </p:handoutMasterIdLst>
  <p:sldIdLst>
    <p:sldId id="614" r:id="rId2"/>
    <p:sldId id="615" r:id="rId3"/>
    <p:sldId id="664" r:id="rId4"/>
    <p:sldId id="525" r:id="rId5"/>
    <p:sldId id="526" r:id="rId6"/>
    <p:sldId id="616" r:id="rId7"/>
    <p:sldId id="618" r:id="rId8"/>
    <p:sldId id="620" r:id="rId9"/>
    <p:sldId id="621" r:id="rId10"/>
    <p:sldId id="622" r:id="rId11"/>
    <p:sldId id="623" r:id="rId12"/>
    <p:sldId id="625" r:id="rId13"/>
    <p:sldId id="626" r:id="rId14"/>
    <p:sldId id="627" r:id="rId15"/>
    <p:sldId id="628" r:id="rId16"/>
    <p:sldId id="629" r:id="rId17"/>
    <p:sldId id="630" r:id="rId18"/>
    <p:sldId id="631" r:id="rId19"/>
    <p:sldId id="632" r:id="rId20"/>
    <p:sldId id="633" r:id="rId21"/>
    <p:sldId id="634" r:id="rId22"/>
    <p:sldId id="635" r:id="rId23"/>
    <p:sldId id="636" r:id="rId24"/>
    <p:sldId id="637" r:id="rId25"/>
    <p:sldId id="638" r:id="rId26"/>
    <p:sldId id="639" r:id="rId27"/>
    <p:sldId id="640" r:id="rId28"/>
    <p:sldId id="641" r:id="rId29"/>
    <p:sldId id="642" r:id="rId30"/>
    <p:sldId id="643" r:id="rId31"/>
    <p:sldId id="644" r:id="rId32"/>
    <p:sldId id="645" r:id="rId33"/>
    <p:sldId id="646" r:id="rId34"/>
    <p:sldId id="647" r:id="rId35"/>
    <p:sldId id="648" r:id="rId36"/>
    <p:sldId id="649" r:id="rId37"/>
    <p:sldId id="650" r:id="rId38"/>
    <p:sldId id="651" r:id="rId39"/>
    <p:sldId id="652" r:id="rId40"/>
    <p:sldId id="653" r:id="rId41"/>
    <p:sldId id="654" r:id="rId42"/>
    <p:sldId id="655" r:id="rId43"/>
    <p:sldId id="656" r:id="rId44"/>
    <p:sldId id="657" r:id="rId45"/>
    <p:sldId id="658" r:id="rId46"/>
    <p:sldId id="659" r:id="rId47"/>
    <p:sldId id="660" r:id="rId48"/>
    <p:sldId id="661" r:id="rId49"/>
    <p:sldId id="662" r:id="rId5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82B"/>
    <a:srgbClr val="248996"/>
    <a:srgbClr val="009999"/>
    <a:srgbClr val="ED5121"/>
    <a:srgbClr val="FF0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4" autoAdjust="0"/>
    <p:restoredTop sz="76820"/>
  </p:normalViewPr>
  <p:slideViewPr>
    <p:cSldViewPr>
      <p:cViewPr varScale="1">
        <p:scale>
          <a:sx n="88" d="100"/>
          <a:sy n="88" d="100"/>
        </p:scale>
        <p:origin x="2208" y="66"/>
      </p:cViewPr>
      <p:guideLst>
        <p:guide orient="horz" pos="2160"/>
        <p:guide pos="2880"/>
      </p:guideLst>
    </p:cSldViewPr>
  </p:slideViewPr>
  <p:outlineViewPr>
    <p:cViewPr>
      <p:scale>
        <a:sx n="33" d="100"/>
        <a:sy n="33" d="100"/>
      </p:scale>
      <p:origin x="0" y="-1530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8841316710411"/>
          <c:y val="0"/>
          <c:w val="0.62565083661417298"/>
          <c:h val="1"/>
        </c:manualLayout>
      </c:layout>
      <c:pieChart>
        <c:varyColors val="1"/>
        <c:ser>
          <c:idx val="0"/>
          <c:order val="0"/>
          <c:explosion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022-4F17-B1D1-84163D3AE71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022-4F17-B1D1-84163D3AE71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0022-4F17-B1D1-84163D3AE71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0022-4F17-B1D1-84163D3AE712}"/>
              </c:ext>
            </c:extLst>
          </c:dPt>
          <c:val>
            <c:numRef>
              <c:f>Sheet1!$B$5:$B$8</c:f>
              <c:numCache>
                <c:formatCode>General</c:formatCode>
                <c:ptCount val="4"/>
                <c:pt idx="0">
                  <c:v>76</c:v>
                </c:pt>
                <c:pt idx="1">
                  <c:v>10</c:v>
                </c:pt>
                <c:pt idx="2">
                  <c:v>8</c:v>
                </c:pt>
                <c:pt idx="3">
                  <c:v>6</c:v>
                </c:pt>
              </c:numCache>
            </c:numRef>
          </c:val>
          <c:extLst>
            <c:ext xmlns:c16="http://schemas.microsoft.com/office/drawing/2014/chart" uri="{C3380CC4-5D6E-409C-BE32-E72D297353CC}">
              <c16:uniqueId val="{00000008-0022-4F17-B1D1-84163D3AE71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47581F-F89C-0547-AA51-E2F8C0C6BCBA}"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A2ADB8C6-1E68-AD49-A989-490652F5C2A5}">
      <dgm:prSet phldrT="[Text]"/>
      <dgm:spPr>
        <a:solidFill>
          <a:schemeClr val="accent2">
            <a:lumMod val="20000"/>
            <a:lumOff val="80000"/>
          </a:schemeClr>
        </a:solidFill>
        <a:ln>
          <a:solidFill>
            <a:schemeClr val="tx1"/>
          </a:solidFill>
        </a:ln>
      </dgm:spPr>
      <dgm:t>
        <a:bodyPr/>
        <a:lstStyle/>
        <a:p>
          <a:r>
            <a:rPr lang="en-US">
              <a:solidFill>
                <a:schemeClr val="tx1"/>
              </a:solidFill>
            </a:rPr>
            <a:t>National Commission</a:t>
          </a:r>
        </a:p>
        <a:p>
          <a:endParaRPr lang="en-US" dirty="0">
            <a:solidFill>
              <a:schemeClr val="tx1"/>
            </a:solidFill>
          </a:endParaRPr>
        </a:p>
      </dgm:t>
    </dgm:pt>
    <dgm:pt modelId="{C96ACE55-C7D5-B64E-BB91-F38F915A2864}" type="parTrans" cxnId="{689F6B11-07BC-D74B-8713-3B0FE01AF514}">
      <dgm:prSet/>
      <dgm:spPr/>
      <dgm:t>
        <a:bodyPr/>
        <a:lstStyle/>
        <a:p>
          <a:endParaRPr lang="en-US"/>
        </a:p>
      </dgm:t>
    </dgm:pt>
    <dgm:pt modelId="{FF1E1F0E-27D4-1949-8B79-CC6530091F9B}" type="sibTrans" cxnId="{689F6B11-07BC-D74B-8713-3B0FE01AF514}">
      <dgm:prSet/>
      <dgm:spPr/>
      <dgm:t>
        <a:bodyPr/>
        <a:lstStyle/>
        <a:p>
          <a:endParaRPr lang="en-US"/>
        </a:p>
      </dgm:t>
    </dgm:pt>
    <dgm:pt modelId="{A2FBB273-B599-6C41-A155-51B314212C9F}" type="asst">
      <dgm:prSet phldrT="[Text]"/>
      <dgm:spPr>
        <a:solidFill>
          <a:schemeClr val="accent2">
            <a:lumMod val="20000"/>
            <a:lumOff val="80000"/>
          </a:schemeClr>
        </a:solidFill>
        <a:ln>
          <a:solidFill>
            <a:schemeClr val="tx1"/>
          </a:solidFill>
        </a:ln>
      </dgm:spPr>
      <dgm:t>
        <a:bodyPr/>
        <a:lstStyle/>
        <a:p>
          <a:r>
            <a:rPr lang="en-US" dirty="0">
              <a:solidFill>
                <a:schemeClr val="tx1"/>
              </a:solidFill>
            </a:rPr>
            <a:t>Executive Committee</a:t>
          </a:r>
        </a:p>
      </dgm:t>
    </dgm:pt>
    <dgm:pt modelId="{674F19FE-CFDE-EF41-B2A2-C7A5CD0238FB}" type="parTrans" cxnId="{158F0F2E-E1B8-E042-8AAD-01DCF42FEA4B}">
      <dgm:prSet/>
      <dgm:spPr>
        <a:solidFill>
          <a:schemeClr val="accent2">
            <a:lumMod val="20000"/>
            <a:lumOff val="80000"/>
          </a:schemeClr>
        </a:solidFill>
        <a:ln>
          <a:solidFill>
            <a:schemeClr val="tx1"/>
          </a:solidFill>
        </a:ln>
      </dgm:spPr>
      <dgm:t>
        <a:bodyPr/>
        <a:lstStyle/>
        <a:p>
          <a:endParaRPr lang="en-US">
            <a:solidFill>
              <a:schemeClr val="tx1"/>
            </a:solidFill>
          </a:endParaRPr>
        </a:p>
      </dgm:t>
    </dgm:pt>
    <dgm:pt modelId="{CFCB31CA-2BAA-9F42-8D7E-8E99C79D1E00}" type="sibTrans" cxnId="{158F0F2E-E1B8-E042-8AAD-01DCF42FEA4B}">
      <dgm:prSet/>
      <dgm:spPr/>
      <dgm:t>
        <a:bodyPr/>
        <a:lstStyle/>
        <a:p>
          <a:endParaRPr lang="en-US"/>
        </a:p>
      </dgm:t>
    </dgm:pt>
    <dgm:pt modelId="{0E334BC3-9988-F043-8571-9824ED04801D}">
      <dgm:prSet phldrT="[Text]"/>
      <dgm:spPr>
        <a:solidFill>
          <a:schemeClr val="accent2">
            <a:lumMod val="20000"/>
            <a:lumOff val="80000"/>
          </a:schemeClr>
        </a:solidFill>
        <a:ln>
          <a:solidFill>
            <a:schemeClr val="tx1"/>
          </a:solidFill>
        </a:ln>
      </dgm:spPr>
      <dgm:t>
        <a:bodyPr/>
        <a:lstStyle/>
        <a:p>
          <a:r>
            <a:rPr lang="en-US" dirty="0">
              <a:solidFill>
                <a:schemeClr val="tx1"/>
              </a:solidFill>
            </a:rPr>
            <a:t>Finance Committee</a:t>
          </a:r>
        </a:p>
      </dgm:t>
    </dgm:pt>
    <dgm:pt modelId="{A9F00B37-C41F-684E-8B49-09FC6FF112ED}" type="parTrans" cxnId="{E7B2A947-DAE1-CF4E-AE86-25BE6A006CF4}">
      <dgm:prSet/>
      <dgm:spPr>
        <a:ln>
          <a:solidFill>
            <a:schemeClr val="tx1"/>
          </a:solidFill>
        </a:ln>
      </dgm:spPr>
      <dgm:t>
        <a:bodyPr/>
        <a:lstStyle/>
        <a:p>
          <a:endParaRPr lang="en-US">
            <a:solidFill>
              <a:schemeClr val="tx1"/>
            </a:solidFill>
          </a:endParaRPr>
        </a:p>
      </dgm:t>
    </dgm:pt>
    <dgm:pt modelId="{772753A5-7AE8-AF45-A48F-838FF352FBAE}" type="sibTrans" cxnId="{E7B2A947-DAE1-CF4E-AE86-25BE6A006CF4}">
      <dgm:prSet/>
      <dgm:spPr/>
      <dgm:t>
        <a:bodyPr/>
        <a:lstStyle/>
        <a:p>
          <a:endParaRPr lang="en-US"/>
        </a:p>
      </dgm:t>
    </dgm:pt>
    <dgm:pt modelId="{7621EF75-1F48-C04D-9A89-63BAC937B3B3}">
      <dgm:prSet phldrT="[Text]"/>
      <dgm:spPr>
        <a:solidFill>
          <a:schemeClr val="accent2">
            <a:lumMod val="20000"/>
            <a:lumOff val="80000"/>
          </a:schemeClr>
        </a:solidFill>
        <a:ln>
          <a:solidFill>
            <a:schemeClr val="tx1"/>
          </a:solidFill>
        </a:ln>
      </dgm:spPr>
      <dgm:t>
        <a:bodyPr/>
        <a:lstStyle/>
        <a:p>
          <a:r>
            <a:rPr lang="en-US" dirty="0">
              <a:solidFill>
                <a:schemeClr val="tx1"/>
              </a:solidFill>
            </a:rPr>
            <a:t>Compliance Committee</a:t>
          </a:r>
        </a:p>
      </dgm:t>
    </dgm:pt>
    <dgm:pt modelId="{8DC1B161-B0DA-934B-B3F4-07BC1C80148D}" type="parTrans" cxnId="{A4DB35CC-2D92-D448-8EE3-EEF53A790510}">
      <dgm:prSet/>
      <dgm:spPr>
        <a:solidFill>
          <a:schemeClr val="accent2">
            <a:lumMod val="20000"/>
            <a:lumOff val="80000"/>
          </a:schemeClr>
        </a:solidFill>
        <a:ln>
          <a:solidFill>
            <a:schemeClr val="tx1"/>
          </a:solidFill>
        </a:ln>
      </dgm:spPr>
      <dgm:t>
        <a:bodyPr/>
        <a:lstStyle/>
        <a:p>
          <a:endParaRPr lang="en-US">
            <a:solidFill>
              <a:schemeClr val="tx1"/>
            </a:solidFill>
          </a:endParaRPr>
        </a:p>
      </dgm:t>
    </dgm:pt>
    <dgm:pt modelId="{CB751DA6-D6C8-604D-962D-0637E52B5196}" type="sibTrans" cxnId="{A4DB35CC-2D92-D448-8EE3-EEF53A790510}">
      <dgm:prSet/>
      <dgm:spPr/>
      <dgm:t>
        <a:bodyPr/>
        <a:lstStyle/>
        <a:p>
          <a:endParaRPr lang="en-US"/>
        </a:p>
      </dgm:t>
    </dgm:pt>
    <dgm:pt modelId="{CEB4A145-D8BC-5941-BA32-3E121867D1A7}">
      <dgm:prSet phldrT="[Text]"/>
      <dgm:spPr>
        <a:solidFill>
          <a:schemeClr val="accent2">
            <a:lumMod val="20000"/>
            <a:lumOff val="80000"/>
          </a:schemeClr>
        </a:solidFill>
        <a:ln>
          <a:solidFill>
            <a:schemeClr val="tx1"/>
          </a:solidFill>
        </a:ln>
      </dgm:spPr>
      <dgm:t>
        <a:bodyPr/>
        <a:lstStyle/>
        <a:p>
          <a:r>
            <a:rPr lang="en-US" dirty="0">
              <a:solidFill>
                <a:schemeClr val="tx1"/>
              </a:solidFill>
            </a:rPr>
            <a:t>Rules Committee</a:t>
          </a:r>
        </a:p>
      </dgm:t>
    </dgm:pt>
    <dgm:pt modelId="{77F9491A-48EF-304F-9C5D-BC6E926E9616}" type="parTrans" cxnId="{096EF4AA-C18C-2B40-ABBB-62365DD1EDD3}">
      <dgm:prSet/>
      <dgm:spPr>
        <a:ln>
          <a:solidFill>
            <a:schemeClr val="tx1"/>
          </a:solidFill>
        </a:ln>
      </dgm:spPr>
      <dgm:t>
        <a:bodyPr/>
        <a:lstStyle/>
        <a:p>
          <a:endParaRPr lang="en-US">
            <a:solidFill>
              <a:schemeClr val="tx1"/>
            </a:solidFill>
          </a:endParaRPr>
        </a:p>
      </dgm:t>
    </dgm:pt>
    <dgm:pt modelId="{75C584C0-4F5C-4044-B784-EF1AD8290A66}" type="sibTrans" cxnId="{096EF4AA-C18C-2B40-ABBB-62365DD1EDD3}">
      <dgm:prSet/>
      <dgm:spPr/>
      <dgm:t>
        <a:bodyPr/>
        <a:lstStyle/>
        <a:p>
          <a:endParaRPr lang="en-US"/>
        </a:p>
      </dgm:t>
    </dgm:pt>
    <dgm:pt modelId="{B451D7AE-450C-A546-B9A3-D2FB62938048}">
      <dgm:prSet phldrT="[Text]"/>
      <dgm:spPr>
        <a:solidFill>
          <a:schemeClr val="accent2">
            <a:lumMod val="20000"/>
            <a:lumOff val="80000"/>
          </a:schemeClr>
        </a:solidFill>
        <a:ln>
          <a:solidFill>
            <a:schemeClr val="tx1"/>
          </a:solidFill>
        </a:ln>
      </dgm:spPr>
      <dgm:t>
        <a:bodyPr/>
        <a:lstStyle/>
        <a:p>
          <a:r>
            <a:rPr lang="en-US" dirty="0">
              <a:solidFill>
                <a:schemeClr val="tx1"/>
              </a:solidFill>
            </a:rPr>
            <a:t>Public Relations &amp; Training Committee</a:t>
          </a:r>
        </a:p>
      </dgm:t>
    </dgm:pt>
    <dgm:pt modelId="{A8BE1EE3-E6A5-D647-9F1B-C251F77BFF19}" type="parTrans" cxnId="{1DB25A43-E9A8-C64A-9EBF-664ECE674EBC}">
      <dgm:prSet/>
      <dgm:spPr>
        <a:ln>
          <a:solidFill>
            <a:schemeClr val="tx1"/>
          </a:solidFill>
        </a:ln>
      </dgm:spPr>
      <dgm:t>
        <a:bodyPr/>
        <a:lstStyle/>
        <a:p>
          <a:endParaRPr lang="en-US">
            <a:solidFill>
              <a:schemeClr val="tx1"/>
            </a:solidFill>
          </a:endParaRPr>
        </a:p>
      </dgm:t>
    </dgm:pt>
    <dgm:pt modelId="{CFB47B15-2F20-D747-86AC-01FBCE00952E}" type="sibTrans" cxnId="{1DB25A43-E9A8-C64A-9EBF-664ECE674EBC}">
      <dgm:prSet/>
      <dgm:spPr/>
      <dgm:t>
        <a:bodyPr/>
        <a:lstStyle/>
        <a:p>
          <a:endParaRPr lang="en-US"/>
        </a:p>
      </dgm:t>
    </dgm:pt>
    <dgm:pt modelId="{42F44E97-9CC1-674E-A485-CA778248B486}" type="asst">
      <dgm:prSet phldrT="[Text]"/>
      <dgm:spPr>
        <a:solidFill>
          <a:schemeClr val="accent2">
            <a:lumMod val="20000"/>
            <a:lumOff val="80000"/>
          </a:schemeClr>
        </a:solidFill>
        <a:ln>
          <a:solidFill>
            <a:schemeClr val="tx1"/>
          </a:solidFill>
        </a:ln>
      </dgm:spPr>
      <dgm:t>
        <a:bodyPr/>
        <a:lstStyle/>
        <a:p>
          <a:r>
            <a:rPr lang="en-US" dirty="0">
              <a:solidFill>
                <a:schemeClr val="tx1"/>
              </a:solidFill>
            </a:rPr>
            <a:t>National Office</a:t>
          </a:r>
        </a:p>
      </dgm:t>
    </dgm:pt>
    <dgm:pt modelId="{15A9EAEA-5E51-EC4D-9FC8-8F806C702656}" type="parTrans" cxnId="{005C0572-76C9-8647-9AD9-951AFA837E29}">
      <dgm:prSet/>
      <dgm:spPr/>
      <dgm:t>
        <a:bodyPr/>
        <a:lstStyle/>
        <a:p>
          <a:endParaRPr lang="en-US"/>
        </a:p>
      </dgm:t>
    </dgm:pt>
    <dgm:pt modelId="{03BFFB1F-F525-5546-9694-D465DE4692EC}" type="sibTrans" cxnId="{005C0572-76C9-8647-9AD9-951AFA837E29}">
      <dgm:prSet/>
      <dgm:spPr/>
      <dgm:t>
        <a:bodyPr/>
        <a:lstStyle/>
        <a:p>
          <a:endParaRPr lang="en-US"/>
        </a:p>
      </dgm:t>
    </dgm:pt>
    <dgm:pt modelId="{13209332-B09D-6840-9723-F58850441BC8}" type="pres">
      <dgm:prSet presAssocID="{0247581F-F89C-0547-AA51-E2F8C0C6BCBA}" presName="hierChild1" presStyleCnt="0">
        <dgm:presLayoutVars>
          <dgm:orgChart val="1"/>
          <dgm:chPref val="1"/>
          <dgm:dir/>
          <dgm:animOne val="branch"/>
          <dgm:animLvl val="lvl"/>
          <dgm:resizeHandles/>
        </dgm:presLayoutVars>
      </dgm:prSet>
      <dgm:spPr/>
    </dgm:pt>
    <dgm:pt modelId="{F9819B18-0DF1-1D40-9E75-ACFEDF71D23D}" type="pres">
      <dgm:prSet presAssocID="{A2ADB8C6-1E68-AD49-A989-490652F5C2A5}" presName="hierRoot1" presStyleCnt="0">
        <dgm:presLayoutVars>
          <dgm:hierBranch val="init"/>
        </dgm:presLayoutVars>
      </dgm:prSet>
      <dgm:spPr/>
    </dgm:pt>
    <dgm:pt modelId="{249E2966-5EBE-D648-BE66-DB0B9DE949E5}" type="pres">
      <dgm:prSet presAssocID="{A2ADB8C6-1E68-AD49-A989-490652F5C2A5}" presName="rootComposite1" presStyleCnt="0"/>
      <dgm:spPr/>
    </dgm:pt>
    <dgm:pt modelId="{FD838696-CD5E-9D40-B77F-24CB23E21F82}" type="pres">
      <dgm:prSet presAssocID="{A2ADB8C6-1E68-AD49-A989-490652F5C2A5}" presName="rootText1" presStyleLbl="node0" presStyleIdx="0" presStyleCnt="1">
        <dgm:presLayoutVars>
          <dgm:chPref val="3"/>
        </dgm:presLayoutVars>
      </dgm:prSet>
      <dgm:spPr/>
    </dgm:pt>
    <dgm:pt modelId="{756E7D61-318F-9748-B609-3E3D895A04C7}" type="pres">
      <dgm:prSet presAssocID="{A2ADB8C6-1E68-AD49-A989-490652F5C2A5}" presName="rootConnector1" presStyleLbl="node1" presStyleIdx="0" presStyleCnt="0"/>
      <dgm:spPr/>
    </dgm:pt>
    <dgm:pt modelId="{E110868D-307E-E544-8AC0-5C87205DB2FB}" type="pres">
      <dgm:prSet presAssocID="{A2ADB8C6-1E68-AD49-A989-490652F5C2A5}" presName="hierChild2" presStyleCnt="0"/>
      <dgm:spPr/>
    </dgm:pt>
    <dgm:pt modelId="{E401E879-9F34-A544-951E-3F41D2B1F683}" type="pres">
      <dgm:prSet presAssocID="{A9F00B37-C41F-684E-8B49-09FC6FF112ED}" presName="Name37" presStyleLbl="parChTrans1D2" presStyleIdx="0" presStyleCnt="6"/>
      <dgm:spPr/>
    </dgm:pt>
    <dgm:pt modelId="{867E7C4A-D6FA-3240-9A48-BC6C6AB0DBE1}" type="pres">
      <dgm:prSet presAssocID="{0E334BC3-9988-F043-8571-9824ED04801D}" presName="hierRoot2" presStyleCnt="0">
        <dgm:presLayoutVars>
          <dgm:hierBranch val="init"/>
        </dgm:presLayoutVars>
      </dgm:prSet>
      <dgm:spPr/>
    </dgm:pt>
    <dgm:pt modelId="{66E61224-2775-8A47-86B5-A62F21EA9527}" type="pres">
      <dgm:prSet presAssocID="{0E334BC3-9988-F043-8571-9824ED04801D}" presName="rootComposite" presStyleCnt="0"/>
      <dgm:spPr/>
    </dgm:pt>
    <dgm:pt modelId="{853C6D7A-3775-A44B-A017-DAF99866B6FF}" type="pres">
      <dgm:prSet presAssocID="{0E334BC3-9988-F043-8571-9824ED04801D}" presName="rootText" presStyleLbl="node2" presStyleIdx="0" presStyleCnt="4">
        <dgm:presLayoutVars>
          <dgm:chPref val="3"/>
        </dgm:presLayoutVars>
      </dgm:prSet>
      <dgm:spPr/>
    </dgm:pt>
    <dgm:pt modelId="{0D80D0B2-C1D6-794F-B7B0-4D55D5F18CB4}" type="pres">
      <dgm:prSet presAssocID="{0E334BC3-9988-F043-8571-9824ED04801D}" presName="rootConnector" presStyleLbl="node2" presStyleIdx="0" presStyleCnt="4"/>
      <dgm:spPr/>
    </dgm:pt>
    <dgm:pt modelId="{ECD4258D-16C7-5F49-8FB9-9762C47A4D97}" type="pres">
      <dgm:prSet presAssocID="{0E334BC3-9988-F043-8571-9824ED04801D}" presName="hierChild4" presStyleCnt="0"/>
      <dgm:spPr/>
    </dgm:pt>
    <dgm:pt modelId="{AE9FC68E-A792-EF4F-AAD5-9695E190AA49}" type="pres">
      <dgm:prSet presAssocID="{0E334BC3-9988-F043-8571-9824ED04801D}" presName="hierChild5" presStyleCnt="0"/>
      <dgm:spPr/>
    </dgm:pt>
    <dgm:pt modelId="{93563E73-7BD8-9B4A-A423-4FE96D1E7121}" type="pres">
      <dgm:prSet presAssocID="{77F9491A-48EF-304F-9C5D-BC6E926E9616}" presName="Name37" presStyleLbl="parChTrans1D2" presStyleIdx="1" presStyleCnt="6"/>
      <dgm:spPr/>
    </dgm:pt>
    <dgm:pt modelId="{C4AFAC95-5B0A-D949-A153-1DB4C8B36C46}" type="pres">
      <dgm:prSet presAssocID="{CEB4A145-D8BC-5941-BA32-3E121867D1A7}" presName="hierRoot2" presStyleCnt="0">
        <dgm:presLayoutVars>
          <dgm:hierBranch val="init"/>
        </dgm:presLayoutVars>
      </dgm:prSet>
      <dgm:spPr/>
    </dgm:pt>
    <dgm:pt modelId="{9D4EA0D9-F4ED-5247-8F6B-176DCC4205E8}" type="pres">
      <dgm:prSet presAssocID="{CEB4A145-D8BC-5941-BA32-3E121867D1A7}" presName="rootComposite" presStyleCnt="0"/>
      <dgm:spPr/>
    </dgm:pt>
    <dgm:pt modelId="{37A3F06E-6798-544E-ABAB-F1DAA55954BF}" type="pres">
      <dgm:prSet presAssocID="{CEB4A145-D8BC-5941-BA32-3E121867D1A7}" presName="rootText" presStyleLbl="node2" presStyleIdx="1" presStyleCnt="4">
        <dgm:presLayoutVars>
          <dgm:chPref val="3"/>
        </dgm:presLayoutVars>
      </dgm:prSet>
      <dgm:spPr/>
    </dgm:pt>
    <dgm:pt modelId="{EA98A60D-9868-7747-A095-3B6721FDF90E}" type="pres">
      <dgm:prSet presAssocID="{CEB4A145-D8BC-5941-BA32-3E121867D1A7}" presName="rootConnector" presStyleLbl="node2" presStyleIdx="1" presStyleCnt="4"/>
      <dgm:spPr/>
    </dgm:pt>
    <dgm:pt modelId="{1DC02FC8-C0A8-D04B-A10D-BA5FA9CC658A}" type="pres">
      <dgm:prSet presAssocID="{CEB4A145-D8BC-5941-BA32-3E121867D1A7}" presName="hierChild4" presStyleCnt="0"/>
      <dgm:spPr/>
    </dgm:pt>
    <dgm:pt modelId="{C9C3C6B1-D7F5-C546-9455-F26D02953582}" type="pres">
      <dgm:prSet presAssocID="{CEB4A145-D8BC-5941-BA32-3E121867D1A7}" presName="hierChild5" presStyleCnt="0"/>
      <dgm:spPr/>
    </dgm:pt>
    <dgm:pt modelId="{68C65BFD-D4C3-F744-8D38-D820462DE0AA}" type="pres">
      <dgm:prSet presAssocID="{8DC1B161-B0DA-934B-B3F4-07BC1C80148D}" presName="Name37" presStyleLbl="parChTrans1D2" presStyleIdx="2" presStyleCnt="6"/>
      <dgm:spPr/>
    </dgm:pt>
    <dgm:pt modelId="{96038AD5-ACD8-F440-9CE6-F7CFA7372179}" type="pres">
      <dgm:prSet presAssocID="{7621EF75-1F48-C04D-9A89-63BAC937B3B3}" presName="hierRoot2" presStyleCnt="0">
        <dgm:presLayoutVars>
          <dgm:hierBranch val="init"/>
        </dgm:presLayoutVars>
      </dgm:prSet>
      <dgm:spPr/>
    </dgm:pt>
    <dgm:pt modelId="{3AA50090-D2D6-204D-955C-36655BFD28A3}" type="pres">
      <dgm:prSet presAssocID="{7621EF75-1F48-C04D-9A89-63BAC937B3B3}" presName="rootComposite" presStyleCnt="0"/>
      <dgm:spPr/>
    </dgm:pt>
    <dgm:pt modelId="{15FDD6FC-536D-D140-AC4B-3016ECFDD228}" type="pres">
      <dgm:prSet presAssocID="{7621EF75-1F48-C04D-9A89-63BAC937B3B3}" presName="rootText" presStyleLbl="node2" presStyleIdx="2" presStyleCnt="4">
        <dgm:presLayoutVars>
          <dgm:chPref val="3"/>
        </dgm:presLayoutVars>
      </dgm:prSet>
      <dgm:spPr/>
    </dgm:pt>
    <dgm:pt modelId="{B81BC9E3-7549-EE4D-BB30-BEBAB995786E}" type="pres">
      <dgm:prSet presAssocID="{7621EF75-1F48-C04D-9A89-63BAC937B3B3}" presName="rootConnector" presStyleLbl="node2" presStyleIdx="2" presStyleCnt="4"/>
      <dgm:spPr/>
    </dgm:pt>
    <dgm:pt modelId="{ED8EB256-869A-1149-B6A2-39B079BCBCF8}" type="pres">
      <dgm:prSet presAssocID="{7621EF75-1F48-C04D-9A89-63BAC937B3B3}" presName="hierChild4" presStyleCnt="0"/>
      <dgm:spPr/>
    </dgm:pt>
    <dgm:pt modelId="{429A064D-99DE-E045-90BB-580D49D3E1BA}" type="pres">
      <dgm:prSet presAssocID="{7621EF75-1F48-C04D-9A89-63BAC937B3B3}" presName="hierChild5" presStyleCnt="0"/>
      <dgm:spPr/>
    </dgm:pt>
    <dgm:pt modelId="{E8BF9860-FF1A-6246-9375-E3812C93940D}" type="pres">
      <dgm:prSet presAssocID="{A8BE1EE3-E6A5-D647-9F1B-C251F77BFF19}" presName="Name37" presStyleLbl="parChTrans1D2" presStyleIdx="3" presStyleCnt="6"/>
      <dgm:spPr/>
    </dgm:pt>
    <dgm:pt modelId="{CE302304-52D6-1C45-91D6-CB0287CD3319}" type="pres">
      <dgm:prSet presAssocID="{B451D7AE-450C-A546-B9A3-D2FB62938048}" presName="hierRoot2" presStyleCnt="0">
        <dgm:presLayoutVars>
          <dgm:hierBranch val="init"/>
        </dgm:presLayoutVars>
      </dgm:prSet>
      <dgm:spPr/>
    </dgm:pt>
    <dgm:pt modelId="{65455603-E6DA-A147-B878-27C24B0210F7}" type="pres">
      <dgm:prSet presAssocID="{B451D7AE-450C-A546-B9A3-D2FB62938048}" presName="rootComposite" presStyleCnt="0"/>
      <dgm:spPr/>
    </dgm:pt>
    <dgm:pt modelId="{478FC003-7EE1-744F-A2DF-24A6CC02E597}" type="pres">
      <dgm:prSet presAssocID="{B451D7AE-450C-A546-B9A3-D2FB62938048}" presName="rootText" presStyleLbl="node2" presStyleIdx="3" presStyleCnt="4">
        <dgm:presLayoutVars>
          <dgm:chPref val="3"/>
        </dgm:presLayoutVars>
      </dgm:prSet>
      <dgm:spPr/>
    </dgm:pt>
    <dgm:pt modelId="{CE1BE514-5486-4A4E-A076-EB4E1C818C31}" type="pres">
      <dgm:prSet presAssocID="{B451D7AE-450C-A546-B9A3-D2FB62938048}" presName="rootConnector" presStyleLbl="node2" presStyleIdx="3" presStyleCnt="4"/>
      <dgm:spPr/>
    </dgm:pt>
    <dgm:pt modelId="{1F27E12B-8F1A-1347-BB68-0C6190DCFB13}" type="pres">
      <dgm:prSet presAssocID="{B451D7AE-450C-A546-B9A3-D2FB62938048}" presName="hierChild4" presStyleCnt="0"/>
      <dgm:spPr/>
    </dgm:pt>
    <dgm:pt modelId="{89FC8755-20D2-D144-BB74-2075738B7A18}" type="pres">
      <dgm:prSet presAssocID="{B451D7AE-450C-A546-B9A3-D2FB62938048}" presName="hierChild5" presStyleCnt="0"/>
      <dgm:spPr/>
    </dgm:pt>
    <dgm:pt modelId="{4356099D-DD07-B545-A5C2-CD53F37503A0}" type="pres">
      <dgm:prSet presAssocID="{A2ADB8C6-1E68-AD49-A989-490652F5C2A5}" presName="hierChild3" presStyleCnt="0"/>
      <dgm:spPr/>
    </dgm:pt>
    <dgm:pt modelId="{3EE75E60-3F58-7E47-B5D1-045E114A7C2E}" type="pres">
      <dgm:prSet presAssocID="{674F19FE-CFDE-EF41-B2A2-C7A5CD0238FB}" presName="Name111" presStyleLbl="parChTrans1D2" presStyleIdx="4" presStyleCnt="6"/>
      <dgm:spPr/>
    </dgm:pt>
    <dgm:pt modelId="{6D34C870-8F00-7F4F-8933-9152C51F6F09}" type="pres">
      <dgm:prSet presAssocID="{A2FBB273-B599-6C41-A155-51B314212C9F}" presName="hierRoot3" presStyleCnt="0">
        <dgm:presLayoutVars>
          <dgm:hierBranch val="init"/>
        </dgm:presLayoutVars>
      </dgm:prSet>
      <dgm:spPr/>
    </dgm:pt>
    <dgm:pt modelId="{CEA51B51-0C2E-F044-8A01-EA87444023A8}" type="pres">
      <dgm:prSet presAssocID="{A2FBB273-B599-6C41-A155-51B314212C9F}" presName="rootComposite3" presStyleCnt="0"/>
      <dgm:spPr/>
    </dgm:pt>
    <dgm:pt modelId="{612044C8-BA12-774E-9382-6B62E8646406}" type="pres">
      <dgm:prSet presAssocID="{A2FBB273-B599-6C41-A155-51B314212C9F}" presName="rootText3" presStyleLbl="asst1" presStyleIdx="0" presStyleCnt="2">
        <dgm:presLayoutVars>
          <dgm:chPref val="3"/>
        </dgm:presLayoutVars>
      </dgm:prSet>
      <dgm:spPr/>
    </dgm:pt>
    <dgm:pt modelId="{9A142E29-2ACF-9D4F-BE26-02696641D93C}" type="pres">
      <dgm:prSet presAssocID="{A2FBB273-B599-6C41-A155-51B314212C9F}" presName="rootConnector3" presStyleLbl="asst1" presStyleIdx="0" presStyleCnt="2"/>
      <dgm:spPr/>
    </dgm:pt>
    <dgm:pt modelId="{DD1B2866-CA7C-5E4E-AE9B-08BF6892BBEC}" type="pres">
      <dgm:prSet presAssocID="{A2FBB273-B599-6C41-A155-51B314212C9F}" presName="hierChild6" presStyleCnt="0"/>
      <dgm:spPr/>
    </dgm:pt>
    <dgm:pt modelId="{C883C5AE-BCFB-3748-9AC6-2838D7A2728F}" type="pres">
      <dgm:prSet presAssocID="{A2FBB273-B599-6C41-A155-51B314212C9F}" presName="hierChild7" presStyleCnt="0"/>
      <dgm:spPr/>
    </dgm:pt>
    <dgm:pt modelId="{F499344C-5B47-2F44-B5B0-D88804372620}" type="pres">
      <dgm:prSet presAssocID="{15A9EAEA-5E51-EC4D-9FC8-8F806C702656}" presName="Name111" presStyleLbl="parChTrans1D2" presStyleIdx="5" presStyleCnt="6"/>
      <dgm:spPr/>
    </dgm:pt>
    <dgm:pt modelId="{C80C744E-CE63-4344-91B9-5542BB23BCA2}" type="pres">
      <dgm:prSet presAssocID="{42F44E97-9CC1-674E-A485-CA778248B486}" presName="hierRoot3" presStyleCnt="0">
        <dgm:presLayoutVars>
          <dgm:hierBranch val="init"/>
        </dgm:presLayoutVars>
      </dgm:prSet>
      <dgm:spPr/>
    </dgm:pt>
    <dgm:pt modelId="{E5998F68-ED2F-EC48-B9E2-8393BCAF2354}" type="pres">
      <dgm:prSet presAssocID="{42F44E97-9CC1-674E-A485-CA778248B486}" presName="rootComposite3" presStyleCnt="0"/>
      <dgm:spPr/>
    </dgm:pt>
    <dgm:pt modelId="{8CFA564D-A2DE-F048-AAE4-E534B45D8691}" type="pres">
      <dgm:prSet presAssocID="{42F44E97-9CC1-674E-A485-CA778248B486}" presName="rootText3" presStyleLbl="asst1" presStyleIdx="1" presStyleCnt="2">
        <dgm:presLayoutVars>
          <dgm:chPref val="3"/>
        </dgm:presLayoutVars>
      </dgm:prSet>
      <dgm:spPr/>
    </dgm:pt>
    <dgm:pt modelId="{BEB0EA5C-86C9-1346-BD06-800B49D8E460}" type="pres">
      <dgm:prSet presAssocID="{42F44E97-9CC1-674E-A485-CA778248B486}" presName="rootConnector3" presStyleLbl="asst1" presStyleIdx="1" presStyleCnt="2"/>
      <dgm:spPr/>
    </dgm:pt>
    <dgm:pt modelId="{7A69CBE6-251F-D341-9ECF-7B8CD6099753}" type="pres">
      <dgm:prSet presAssocID="{42F44E97-9CC1-674E-A485-CA778248B486}" presName="hierChild6" presStyleCnt="0"/>
      <dgm:spPr/>
    </dgm:pt>
    <dgm:pt modelId="{EE49B642-ABB1-BD49-B61F-5B451D14124A}" type="pres">
      <dgm:prSet presAssocID="{42F44E97-9CC1-674E-A485-CA778248B486}" presName="hierChild7" presStyleCnt="0"/>
      <dgm:spPr/>
    </dgm:pt>
  </dgm:ptLst>
  <dgm:cxnLst>
    <dgm:cxn modelId="{689F6B11-07BC-D74B-8713-3B0FE01AF514}" srcId="{0247581F-F89C-0547-AA51-E2F8C0C6BCBA}" destId="{A2ADB8C6-1E68-AD49-A989-490652F5C2A5}" srcOrd="0" destOrd="0" parTransId="{C96ACE55-C7D5-B64E-BB91-F38F915A2864}" sibTransId="{FF1E1F0E-27D4-1949-8B79-CC6530091F9B}"/>
    <dgm:cxn modelId="{11C4C016-738C-3D4A-A084-47896297BC50}" type="presOf" srcId="{15A9EAEA-5E51-EC4D-9FC8-8F806C702656}" destId="{F499344C-5B47-2F44-B5B0-D88804372620}" srcOrd="0" destOrd="0" presId="urn:microsoft.com/office/officeart/2005/8/layout/orgChart1"/>
    <dgm:cxn modelId="{157FFC1A-55AB-1E40-AAEC-846AD81A75D5}" type="presOf" srcId="{7621EF75-1F48-C04D-9A89-63BAC937B3B3}" destId="{B81BC9E3-7549-EE4D-BB30-BEBAB995786E}" srcOrd="1" destOrd="0" presId="urn:microsoft.com/office/officeart/2005/8/layout/orgChart1"/>
    <dgm:cxn modelId="{42EC0B23-A8C1-DA43-BC5A-3347A0E4E1BD}" type="presOf" srcId="{0E334BC3-9988-F043-8571-9824ED04801D}" destId="{0D80D0B2-C1D6-794F-B7B0-4D55D5F18CB4}" srcOrd="1" destOrd="0" presId="urn:microsoft.com/office/officeart/2005/8/layout/orgChart1"/>
    <dgm:cxn modelId="{158F0F2E-E1B8-E042-8AAD-01DCF42FEA4B}" srcId="{A2ADB8C6-1E68-AD49-A989-490652F5C2A5}" destId="{A2FBB273-B599-6C41-A155-51B314212C9F}" srcOrd="0" destOrd="0" parTransId="{674F19FE-CFDE-EF41-B2A2-C7A5CD0238FB}" sibTransId="{CFCB31CA-2BAA-9F42-8D7E-8E99C79D1E00}"/>
    <dgm:cxn modelId="{B28B623A-C298-D24A-9686-E1C0788FF0DC}" type="presOf" srcId="{0E334BC3-9988-F043-8571-9824ED04801D}" destId="{853C6D7A-3775-A44B-A017-DAF99866B6FF}" srcOrd="0" destOrd="0" presId="urn:microsoft.com/office/officeart/2005/8/layout/orgChart1"/>
    <dgm:cxn modelId="{BC8E3F3B-9F01-C34E-B626-632BA5B771A7}" type="presOf" srcId="{A2ADB8C6-1E68-AD49-A989-490652F5C2A5}" destId="{FD838696-CD5E-9D40-B77F-24CB23E21F82}" srcOrd="0" destOrd="0" presId="urn:microsoft.com/office/officeart/2005/8/layout/orgChart1"/>
    <dgm:cxn modelId="{AF4D455B-E3E4-4544-AA28-38217907809F}" type="presOf" srcId="{CEB4A145-D8BC-5941-BA32-3E121867D1A7}" destId="{EA98A60D-9868-7747-A095-3B6721FDF90E}" srcOrd="1" destOrd="0" presId="urn:microsoft.com/office/officeart/2005/8/layout/orgChart1"/>
    <dgm:cxn modelId="{53091E63-1E3A-184B-94C5-495FB65A0D9C}" type="presOf" srcId="{A2FBB273-B599-6C41-A155-51B314212C9F}" destId="{612044C8-BA12-774E-9382-6B62E8646406}" srcOrd="0" destOrd="0" presId="urn:microsoft.com/office/officeart/2005/8/layout/orgChart1"/>
    <dgm:cxn modelId="{1DB25A43-E9A8-C64A-9EBF-664ECE674EBC}" srcId="{A2ADB8C6-1E68-AD49-A989-490652F5C2A5}" destId="{B451D7AE-450C-A546-B9A3-D2FB62938048}" srcOrd="5" destOrd="0" parTransId="{A8BE1EE3-E6A5-D647-9F1B-C251F77BFF19}" sibTransId="{CFB47B15-2F20-D747-86AC-01FBCE00952E}"/>
    <dgm:cxn modelId="{E7B2A947-DAE1-CF4E-AE86-25BE6A006CF4}" srcId="{A2ADB8C6-1E68-AD49-A989-490652F5C2A5}" destId="{0E334BC3-9988-F043-8571-9824ED04801D}" srcOrd="2" destOrd="0" parTransId="{A9F00B37-C41F-684E-8B49-09FC6FF112ED}" sibTransId="{772753A5-7AE8-AF45-A48F-838FF352FBAE}"/>
    <dgm:cxn modelId="{FB474C71-F100-2F4E-938F-C9D8788F3451}" type="presOf" srcId="{A9F00B37-C41F-684E-8B49-09FC6FF112ED}" destId="{E401E879-9F34-A544-951E-3F41D2B1F683}" srcOrd="0" destOrd="0" presId="urn:microsoft.com/office/officeart/2005/8/layout/orgChart1"/>
    <dgm:cxn modelId="{EA7E6D71-4260-4240-804A-719621DDCAA4}" type="presOf" srcId="{674F19FE-CFDE-EF41-B2A2-C7A5CD0238FB}" destId="{3EE75E60-3F58-7E47-B5D1-045E114A7C2E}" srcOrd="0" destOrd="0" presId="urn:microsoft.com/office/officeart/2005/8/layout/orgChart1"/>
    <dgm:cxn modelId="{005C0572-76C9-8647-9AD9-951AFA837E29}" srcId="{A2ADB8C6-1E68-AD49-A989-490652F5C2A5}" destId="{42F44E97-9CC1-674E-A485-CA778248B486}" srcOrd="1" destOrd="0" parTransId="{15A9EAEA-5E51-EC4D-9FC8-8F806C702656}" sibTransId="{03BFFB1F-F525-5546-9694-D465DE4692EC}"/>
    <dgm:cxn modelId="{ED352272-5749-AC49-9F98-540A5243BF3E}" type="presOf" srcId="{B451D7AE-450C-A546-B9A3-D2FB62938048}" destId="{CE1BE514-5486-4A4E-A076-EB4E1C818C31}" srcOrd="1" destOrd="0" presId="urn:microsoft.com/office/officeart/2005/8/layout/orgChart1"/>
    <dgm:cxn modelId="{83CFE184-6282-6C4E-836B-C5390154CDEB}" type="presOf" srcId="{42F44E97-9CC1-674E-A485-CA778248B486}" destId="{BEB0EA5C-86C9-1346-BD06-800B49D8E460}" srcOrd="1" destOrd="0" presId="urn:microsoft.com/office/officeart/2005/8/layout/orgChart1"/>
    <dgm:cxn modelId="{B37E74A4-7989-CA4D-9618-BB3FADA5798B}" type="presOf" srcId="{B451D7AE-450C-A546-B9A3-D2FB62938048}" destId="{478FC003-7EE1-744F-A2DF-24A6CC02E597}" srcOrd="0" destOrd="0" presId="urn:microsoft.com/office/officeart/2005/8/layout/orgChart1"/>
    <dgm:cxn modelId="{0C5270A8-562D-7D46-B38C-28E2D2ED12F0}" type="presOf" srcId="{A2ADB8C6-1E68-AD49-A989-490652F5C2A5}" destId="{756E7D61-318F-9748-B609-3E3D895A04C7}" srcOrd="1" destOrd="0" presId="urn:microsoft.com/office/officeart/2005/8/layout/orgChart1"/>
    <dgm:cxn modelId="{096EF4AA-C18C-2B40-ABBB-62365DD1EDD3}" srcId="{A2ADB8C6-1E68-AD49-A989-490652F5C2A5}" destId="{CEB4A145-D8BC-5941-BA32-3E121867D1A7}" srcOrd="3" destOrd="0" parTransId="{77F9491A-48EF-304F-9C5D-BC6E926E9616}" sibTransId="{75C584C0-4F5C-4044-B784-EF1AD8290A66}"/>
    <dgm:cxn modelId="{5C4E3EB0-B843-664D-84EE-33B63DBBAC34}" type="presOf" srcId="{A8BE1EE3-E6A5-D647-9F1B-C251F77BFF19}" destId="{E8BF9860-FF1A-6246-9375-E3812C93940D}" srcOrd="0" destOrd="0" presId="urn:microsoft.com/office/officeart/2005/8/layout/orgChart1"/>
    <dgm:cxn modelId="{D95E6AC7-2321-BF4A-A789-842129E0026A}" type="presOf" srcId="{CEB4A145-D8BC-5941-BA32-3E121867D1A7}" destId="{37A3F06E-6798-544E-ABAB-F1DAA55954BF}" srcOrd="0" destOrd="0" presId="urn:microsoft.com/office/officeart/2005/8/layout/orgChart1"/>
    <dgm:cxn modelId="{AE8E42C9-A9F1-5442-AFAD-C56E1EF3E858}" type="presOf" srcId="{8DC1B161-B0DA-934B-B3F4-07BC1C80148D}" destId="{68C65BFD-D4C3-F744-8D38-D820462DE0AA}" srcOrd="0" destOrd="0" presId="urn:microsoft.com/office/officeart/2005/8/layout/orgChart1"/>
    <dgm:cxn modelId="{A4DB35CC-2D92-D448-8EE3-EEF53A790510}" srcId="{A2ADB8C6-1E68-AD49-A989-490652F5C2A5}" destId="{7621EF75-1F48-C04D-9A89-63BAC937B3B3}" srcOrd="4" destOrd="0" parTransId="{8DC1B161-B0DA-934B-B3F4-07BC1C80148D}" sibTransId="{CB751DA6-D6C8-604D-962D-0637E52B5196}"/>
    <dgm:cxn modelId="{987057D3-2E05-FF44-A4B3-F55D6E0F78E7}" type="presOf" srcId="{77F9491A-48EF-304F-9C5D-BC6E926E9616}" destId="{93563E73-7BD8-9B4A-A423-4FE96D1E7121}" srcOrd="0" destOrd="0" presId="urn:microsoft.com/office/officeart/2005/8/layout/orgChart1"/>
    <dgm:cxn modelId="{F14443D4-EDA5-5C43-A117-C63185B6298F}" type="presOf" srcId="{42F44E97-9CC1-674E-A485-CA778248B486}" destId="{8CFA564D-A2DE-F048-AAE4-E534B45D8691}" srcOrd="0" destOrd="0" presId="urn:microsoft.com/office/officeart/2005/8/layout/orgChart1"/>
    <dgm:cxn modelId="{3F325ED5-F1B1-E442-A79C-70AE7C55EDE6}" type="presOf" srcId="{0247581F-F89C-0547-AA51-E2F8C0C6BCBA}" destId="{13209332-B09D-6840-9723-F58850441BC8}" srcOrd="0" destOrd="0" presId="urn:microsoft.com/office/officeart/2005/8/layout/orgChart1"/>
    <dgm:cxn modelId="{72AFF5EF-8BED-ED4B-A7AF-BF1CC96153A1}" type="presOf" srcId="{A2FBB273-B599-6C41-A155-51B314212C9F}" destId="{9A142E29-2ACF-9D4F-BE26-02696641D93C}" srcOrd="1" destOrd="0" presId="urn:microsoft.com/office/officeart/2005/8/layout/orgChart1"/>
    <dgm:cxn modelId="{EC09A3F0-C4E3-AD49-8CB7-F8B1D5F548E9}" type="presOf" srcId="{7621EF75-1F48-C04D-9A89-63BAC937B3B3}" destId="{15FDD6FC-536D-D140-AC4B-3016ECFDD228}" srcOrd="0" destOrd="0" presId="urn:microsoft.com/office/officeart/2005/8/layout/orgChart1"/>
    <dgm:cxn modelId="{2B6D6B8A-0738-4D42-A751-603391EA8DA4}" type="presParOf" srcId="{13209332-B09D-6840-9723-F58850441BC8}" destId="{F9819B18-0DF1-1D40-9E75-ACFEDF71D23D}" srcOrd="0" destOrd="0" presId="urn:microsoft.com/office/officeart/2005/8/layout/orgChart1"/>
    <dgm:cxn modelId="{32ED33A0-C104-2E4C-8EC0-438FB12F9090}" type="presParOf" srcId="{F9819B18-0DF1-1D40-9E75-ACFEDF71D23D}" destId="{249E2966-5EBE-D648-BE66-DB0B9DE949E5}" srcOrd="0" destOrd="0" presId="urn:microsoft.com/office/officeart/2005/8/layout/orgChart1"/>
    <dgm:cxn modelId="{6C546F52-2B2B-6A49-819A-7FB9EC0F513D}" type="presParOf" srcId="{249E2966-5EBE-D648-BE66-DB0B9DE949E5}" destId="{FD838696-CD5E-9D40-B77F-24CB23E21F82}" srcOrd="0" destOrd="0" presId="urn:microsoft.com/office/officeart/2005/8/layout/orgChart1"/>
    <dgm:cxn modelId="{64F58877-D031-284E-B7EA-2EB94DD3DAB9}" type="presParOf" srcId="{249E2966-5EBE-D648-BE66-DB0B9DE949E5}" destId="{756E7D61-318F-9748-B609-3E3D895A04C7}" srcOrd="1" destOrd="0" presId="urn:microsoft.com/office/officeart/2005/8/layout/orgChart1"/>
    <dgm:cxn modelId="{84905007-6050-864B-ADFD-CE8DA857A750}" type="presParOf" srcId="{F9819B18-0DF1-1D40-9E75-ACFEDF71D23D}" destId="{E110868D-307E-E544-8AC0-5C87205DB2FB}" srcOrd="1" destOrd="0" presId="urn:microsoft.com/office/officeart/2005/8/layout/orgChart1"/>
    <dgm:cxn modelId="{FEBCED61-0D24-714B-A922-24BD53C4FAB2}" type="presParOf" srcId="{E110868D-307E-E544-8AC0-5C87205DB2FB}" destId="{E401E879-9F34-A544-951E-3F41D2B1F683}" srcOrd="0" destOrd="0" presId="urn:microsoft.com/office/officeart/2005/8/layout/orgChart1"/>
    <dgm:cxn modelId="{0E3E946C-94C7-2F46-A501-4680E99F7417}" type="presParOf" srcId="{E110868D-307E-E544-8AC0-5C87205DB2FB}" destId="{867E7C4A-D6FA-3240-9A48-BC6C6AB0DBE1}" srcOrd="1" destOrd="0" presId="urn:microsoft.com/office/officeart/2005/8/layout/orgChart1"/>
    <dgm:cxn modelId="{0E0CBD40-7F91-2440-93EE-1DE808DAD9DE}" type="presParOf" srcId="{867E7C4A-D6FA-3240-9A48-BC6C6AB0DBE1}" destId="{66E61224-2775-8A47-86B5-A62F21EA9527}" srcOrd="0" destOrd="0" presId="urn:microsoft.com/office/officeart/2005/8/layout/orgChart1"/>
    <dgm:cxn modelId="{6AA7430B-ADD5-3647-965B-73428DEF9B59}" type="presParOf" srcId="{66E61224-2775-8A47-86B5-A62F21EA9527}" destId="{853C6D7A-3775-A44B-A017-DAF99866B6FF}" srcOrd="0" destOrd="0" presId="urn:microsoft.com/office/officeart/2005/8/layout/orgChart1"/>
    <dgm:cxn modelId="{1B0C59DC-4F01-544E-B2F1-2A7FC94EB982}" type="presParOf" srcId="{66E61224-2775-8A47-86B5-A62F21EA9527}" destId="{0D80D0B2-C1D6-794F-B7B0-4D55D5F18CB4}" srcOrd="1" destOrd="0" presId="urn:microsoft.com/office/officeart/2005/8/layout/orgChart1"/>
    <dgm:cxn modelId="{1DE70E62-5650-FD46-BC7D-6C8CD09978BD}" type="presParOf" srcId="{867E7C4A-D6FA-3240-9A48-BC6C6AB0DBE1}" destId="{ECD4258D-16C7-5F49-8FB9-9762C47A4D97}" srcOrd="1" destOrd="0" presId="urn:microsoft.com/office/officeart/2005/8/layout/orgChart1"/>
    <dgm:cxn modelId="{81E06397-3649-764D-9E7B-0E8AF8E17244}" type="presParOf" srcId="{867E7C4A-D6FA-3240-9A48-BC6C6AB0DBE1}" destId="{AE9FC68E-A792-EF4F-AAD5-9695E190AA49}" srcOrd="2" destOrd="0" presId="urn:microsoft.com/office/officeart/2005/8/layout/orgChart1"/>
    <dgm:cxn modelId="{9C1D7051-AF6C-574F-BB0C-0591DB2E7142}" type="presParOf" srcId="{E110868D-307E-E544-8AC0-5C87205DB2FB}" destId="{93563E73-7BD8-9B4A-A423-4FE96D1E7121}" srcOrd="2" destOrd="0" presId="urn:microsoft.com/office/officeart/2005/8/layout/orgChart1"/>
    <dgm:cxn modelId="{D482FA0B-240B-914F-B29E-B33A9E2807C3}" type="presParOf" srcId="{E110868D-307E-E544-8AC0-5C87205DB2FB}" destId="{C4AFAC95-5B0A-D949-A153-1DB4C8B36C46}" srcOrd="3" destOrd="0" presId="urn:microsoft.com/office/officeart/2005/8/layout/orgChart1"/>
    <dgm:cxn modelId="{CFE72E21-0C87-7B42-BFE2-84D1E93A4267}" type="presParOf" srcId="{C4AFAC95-5B0A-D949-A153-1DB4C8B36C46}" destId="{9D4EA0D9-F4ED-5247-8F6B-176DCC4205E8}" srcOrd="0" destOrd="0" presId="urn:microsoft.com/office/officeart/2005/8/layout/orgChart1"/>
    <dgm:cxn modelId="{2EBA8800-7551-094F-970C-CAEB005B4FDB}" type="presParOf" srcId="{9D4EA0D9-F4ED-5247-8F6B-176DCC4205E8}" destId="{37A3F06E-6798-544E-ABAB-F1DAA55954BF}" srcOrd="0" destOrd="0" presId="urn:microsoft.com/office/officeart/2005/8/layout/orgChart1"/>
    <dgm:cxn modelId="{1157A802-A658-2F47-9136-278EE0CD6D6C}" type="presParOf" srcId="{9D4EA0D9-F4ED-5247-8F6B-176DCC4205E8}" destId="{EA98A60D-9868-7747-A095-3B6721FDF90E}" srcOrd="1" destOrd="0" presId="urn:microsoft.com/office/officeart/2005/8/layout/orgChart1"/>
    <dgm:cxn modelId="{9A4D343A-5235-CA4D-83E5-CECD10B21345}" type="presParOf" srcId="{C4AFAC95-5B0A-D949-A153-1DB4C8B36C46}" destId="{1DC02FC8-C0A8-D04B-A10D-BA5FA9CC658A}" srcOrd="1" destOrd="0" presId="urn:microsoft.com/office/officeart/2005/8/layout/orgChart1"/>
    <dgm:cxn modelId="{9BD8ABB7-20DF-7941-9C81-4953F5C478E8}" type="presParOf" srcId="{C4AFAC95-5B0A-D949-A153-1DB4C8B36C46}" destId="{C9C3C6B1-D7F5-C546-9455-F26D02953582}" srcOrd="2" destOrd="0" presId="urn:microsoft.com/office/officeart/2005/8/layout/orgChart1"/>
    <dgm:cxn modelId="{A6CD28E9-2251-ED40-9580-43B2DC528BE5}" type="presParOf" srcId="{E110868D-307E-E544-8AC0-5C87205DB2FB}" destId="{68C65BFD-D4C3-F744-8D38-D820462DE0AA}" srcOrd="4" destOrd="0" presId="urn:microsoft.com/office/officeart/2005/8/layout/orgChart1"/>
    <dgm:cxn modelId="{2BFB78EF-42A0-8143-93FA-6841CAF3D00D}" type="presParOf" srcId="{E110868D-307E-E544-8AC0-5C87205DB2FB}" destId="{96038AD5-ACD8-F440-9CE6-F7CFA7372179}" srcOrd="5" destOrd="0" presId="urn:microsoft.com/office/officeart/2005/8/layout/orgChart1"/>
    <dgm:cxn modelId="{AFCD0C46-3A8A-7D44-B8C0-F392280EC455}" type="presParOf" srcId="{96038AD5-ACD8-F440-9CE6-F7CFA7372179}" destId="{3AA50090-D2D6-204D-955C-36655BFD28A3}" srcOrd="0" destOrd="0" presId="urn:microsoft.com/office/officeart/2005/8/layout/orgChart1"/>
    <dgm:cxn modelId="{0F4036DF-4635-A142-82E9-22A41D713BF4}" type="presParOf" srcId="{3AA50090-D2D6-204D-955C-36655BFD28A3}" destId="{15FDD6FC-536D-D140-AC4B-3016ECFDD228}" srcOrd="0" destOrd="0" presId="urn:microsoft.com/office/officeart/2005/8/layout/orgChart1"/>
    <dgm:cxn modelId="{2AA1E0C3-8824-5E4B-A393-9C23EF751733}" type="presParOf" srcId="{3AA50090-D2D6-204D-955C-36655BFD28A3}" destId="{B81BC9E3-7549-EE4D-BB30-BEBAB995786E}" srcOrd="1" destOrd="0" presId="urn:microsoft.com/office/officeart/2005/8/layout/orgChart1"/>
    <dgm:cxn modelId="{45326412-9CA1-8446-B34D-6244575D3251}" type="presParOf" srcId="{96038AD5-ACD8-F440-9CE6-F7CFA7372179}" destId="{ED8EB256-869A-1149-B6A2-39B079BCBCF8}" srcOrd="1" destOrd="0" presId="urn:microsoft.com/office/officeart/2005/8/layout/orgChart1"/>
    <dgm:cxn modelId="{C181177D-7EFB-B942-8E32-8F95B1AD9ADC}" type="presParOf" srcId="{96038AD5-ACD8-F440-9CE6-F7CFA7372179}" destId="{429A064D-99DE-E045-90BB-580D49D3E1BA}" srcOrd="2" destOrd="0" presId="urn:microsoft.com/office/officeart/2005/8/layout/orgChart1"/>
    <dgm:cxn modelId="{9F878328-0B14-5F49-8E8B-B71DE82C8710}" type="presParOf" srcId="{E110868D-307E-E544-8AC0-5C87205DB2FB}" destId="{E8BF9860-FF1A-6246-9375-E3812C93940D}" srcOrd="6" destOrd="0" presId="urn:microsoft.com/office/officeart/2005/8/layout/orgChart1"/>
    <dgm:cxn modelId="{56835349-6F3B-7547-8468-32B737C1AD2F}" type="presParOf" srcId="{E110868D-307E-E544-8AC0-5C87205DB2FB}" destId="{CE302304-52D6-1C45-91D6-CB0287CD3319}" srcOrd="7" destOrd="0" presId="urn:microsoft.com/office/officeart/2005/8/layout/orgChart1"/>
    <dgm:cxn modelId="{B56DE32B-8D00-1747-AFF7-F5C390CB990A}" type="presParOf" srcId="{CE302304-52D6-1C45-91D6-CB0287CD3319}" destId="{65455603-E6DA-A147-B878-27C24B0210F7}" srcOrd="0" destOrd="0" presId="urn:microsoft.com/office/officeart/2005/8/layout/orgChart1"/>
    <dgm:cxn modelId="{688799CB-5A14-524B-854B-A8463187FCD9}" type="presParOf" srcId="{65455603-E6DA-A147-B878-27C24B0210F7}" destId="{478FC003-7EE1-744F-A2DF-24A6CC02E597}" srcOrd="0" destOrd="0" presId="urn:microsoft.com/office/officeart/2005/8/layout/orgChart1"/>
    <dgm:cxn modelId="{AC510EC1-05A1-D043-AC2F-9ABFF339A5EA}" type="presParOf" srcId="{65455603-E6DA-A147-B878-27C24B0210F7}" destId="{CE1BE514-5486-4A4E-A076-EB4E1C818C31}" srcOrd="1" destOrd="0" presId="urn:microsoft.com/office/officeart/2005/8/layout/orgChart1"/>
    <dgm:cxn modelId="{EF1FA762-B847-1841-BB0D-7A80D58D687C}" type="presParOf" srcId="{CE302304-52D6-1C45-91D6-CB0287CD3319}" destId="{1F27E12B-8F1A-1347-BB68-0C6190DCFB13}" srcOrd="1" destOrd="0" presId="urn:microsoft.com/office/officeart/2005/8/layout/orgChart1"/>
    <dgm:cxn modelId="{F51792D9-F966-8B4B-A186-B887E7EE660E}" type="presParOf" srcId="{CE302304-52D6-1C45-91D6-CB0287CD3319}" destId="{89FC8755-20D2-D144-BB74-2075738B7A18}" srcOrd="2" destOrd="0" presId="urn:microsoft.com/office/officeart/2005/8/layout/orgChart1"/>
    <dgm:cxn modelId="{245865A7-3B8A-9449-9263-971BD00D5A45}" type="presParOf" srcId="{F9819B18-0DF1-1D40-9E75-ACFEDF71D23D}" destId="{4356099D-DD07-B545-A5C2-CD53F37503A0}" srcOrd="2" destOrd="0" presId="urn:microsoft.com/office/officeart/2005/8/layout/orgChart1"/>
    <dgm:cxn modelId="{3C18257A-4F65-4648-B15F-8F95AB45AA5F}" type="presParOf" srcId="{4356099D-DD07-B545-A5C2-CD53F37503A0}" destId="{3EE75E60-3F58-7E47-B5D1-045E114A7C2E}" srcOrd="0" destOrd="0" presId="urn:microsoft.com/office/officeart/2005/8/layout/orgChart1"/>
    <dgm:cxn modelId="{2269938C-59B2-3D4D-A406-CE877BA55047}" type="presParOf" srcId="{4356099D-DD07-B545-A5C2-CD53F37503A0}" destId="{6D34C870-8F00-7F4F-8933-9152C51F6F09}" srcOrd="1" destOrd="0" presId="urn:microsoft.com/office/officeart/2005/8/layout/orgChart1"/>
    <dgm:cxn modelId="{C4CCA320-C126-964A-9ED8-3764633BEE79}" type="presParOf" srcId="{6D34C870-8F00-7F4F-8933-9152C51F6F09}" destId="{CEA51B51-0C2E-F044-8A01-EA87444023A8}" srcOrd="0" destOrd="0" presId="urn:microsoft.com/office/officeart/2005/8/layout/orgChart1"/>
    <dgm:cxn modelId="{9D1A76E4-75D0-784F-A0A8-F134D0BD459A}" type="presParOf" srcId="{CEA51B51-0C2E-F044-8A01-EA87444023A8}" destId="{612044C8-BA12-774E-9382-6B62E8646406}" srcOrd="0" destOrd="0" presId="urn:microsoft.com/office/officeart/2005/8/layout/orgChart1"/>
    <dgm:cxn modelId="{95BE02A9-9C72-2548-8ED6-F15DC52D8B15}" type="presParOf" srcId="{CEA51B51-0C2E-F044-8A01-EA87444023A8}" destId="{9A142E29-2ACF-9D4F-BE26-02696641D93C}" srcOrd="1" destOrd="0" presId="urn:microsoft.com/office/officeart/2005/8/layout/orgChart1"/>
    <dgm:cxn modelId="{7D9C9A65-8A00-E746-B2EF-58A0EB7CEEF4}" type="presParOf" srcId="{6D34C870-8F00-7F4F-8933-9152C51F6F09}" destId="{DD1B2866-CA7C-5E4E-AE9B-08BF6892BBEC}" srcOrd="1" destOrd="0" presId="urn:microsoft.com/office/officeart/2005/8/layout/orgChart1"/>
    <dgm:cxn modelId="{500F1338-0BBC-CA4D-8A42-17834006D487}" type="presParOf" srcId="{6D34C870-8F00-7F4F-8933-9152C51F6F09}" destId="{C883C5AE-BCFB-3748-9AC6-2838D7A2728F}" srcOrd="2" destOrd="0" presId="urn:microsoft.com/office/officeart/2005/8/layout/orgChart1"/>
    <dgm:cxn modelId="{C8D6BA9E-2FA8-AE41-87A4-2F15A26243C7}" type="presParOf" srcId="{4356099D-DD07-B545-A5C2-CD53F37503A0}" destId="{F499344C-5B47-2F44-B5B0-D88804372620}" srcOrd="2" destOrd="0" presId="urn:microsoft.com/office/officeart/2005/8/layout/orgChart1"/>
    <dgm:cxn modelId="{C9E88F65-92E0-714A-A2D0-7DFF4E234429}" type="presParOf" srcId="{4356099D-DD07-B545-A5C2-CD53F37503A0}" destId="{C80C744E-CE63-4344-91B9-5542BB23BCA2}" srcOrd="3" destOrd="0" presId="urn:microsoft.com/office/officeart/2005/8/layout/orgChart1"/>
    <dgm:cxn modelId="{1AF7467A-5D0E-9749-B63D-D0D21B79CEA9}" type="presParOf" srcId="{C80C744E-CE63-4344-91B9-5542BB23BCA2}" destId="{E5998F68-ED2F-EC48-B9E2-8393BCAF2354}" srcOrd="0" destOrd="0" presId="urn:microsoft.com/office/officeart/2005/8/layout/orgChart1"/>
    <dgm:cxn modelId="{F09F3337-79F1-0C4A-A544-5CC8BFE252CA}" type="presParOf" srcId="{E5998F68-ED2F-EC48-B9E2-8393BCAF2354}" destId="{8CFA564D-A2DE-F048-AAE4-E534B45D8691}" srcOrd="0" destOrd="0" presId="urn:microsoft.com/office/officeart/2005/8/layout/orgChart1"/>
    <dgm:cxn modelId="{877CD682-2034-7944-B2CB-661791F6E19F}" type="presParOf" srcId="{E5998F68-ED2F-EC48-B9E2-8393BCAF2354}" destId="{BEB0EA5C-86C9-1346-BD06-800B49D8E460}" srcOrd="1" destOrd="0" presId="urn:microsoft.com/office/officeart/2005/8/layout/orgChart1"/>
    <dgm:cxn modelId="{4FCB47A4-C7FB-5643-A21C-CC7C87795820}" type="presParOf" srcId="{C80C744E-CE63-4344-91B9-5542BB23BCA2}" destId="{7A69CBE6-251F-D341-9ECF-7B8CD6099753}" srcOrd="1" destOrd="0" presId="urn:microsoft.com/office/officeart/2005/8/layout/orgChart1"/>
    <dgm:cxn modelId="{6023D6E2-2CE3-424C-BB93-0B562B96D6DA}" type="presParOf" srcId="{C80C744E-CE63-4344-91B9-5542BB23BCA2}" destId="{EE49B642-ABB1-BD49-B61F-5B451D14124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9344C-5B47-2F44-B5B0-D88804372620}">
      <dsp:nvSpPr>
        <dsp:cNvPr id="0" name=""/>
        <dsp:cNvSpPr/>
      </dsp:nvSpPr>
      <dsp:spPr>
        <a:xfrm>
          <a:off x="4038599" y="2132043"/>
          <a:ext cx="182986" cy="801656"/>
        </a:xfrm>
        <a:custGeom>
          <a:avLst/>
          <a:gdLst/>
          <a:ahLst/>
          <a:cxnLst/>
          <a:rect l="0" t="0" r="0" b="0"/>
          <a:pathLst>
            <a:path>
              <a:moveTo>
                <a:pt x="0" y="0"/>
              </a:moveTo>
              <a:lnTo>
                <a:pt x="0" y="801656"/>
              </a:lnTo>
              <a:lnTo>
                <a:pt x="182986" y="801656"/>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E75E60-3F58-7E47-B5D1-045E114A7C2E}">
      <dsp:nvSpPr>
        <dsp:cNvPr id="0" name=""/>
        <dsp:cNvSpPr/>
      </dsp:nvSpPr>
      <dsp:spPr>
        <a:xfrm>
          <a:off x="3855613" y="2132043"/>
          <a:ext cx="182986" cy="801656"/>
        </a:xfrm>
        <a:custGeom>
          <a:avLst/>
          <a:gdLst/>
          <a:ahLst/>
          <a:cxnLst/>
          <a:rect l="0" t="0" r="0" b="0"/>
          <a:pathLst>
            <a:path>
              <a:moveTo>
                <a:pt x="182986" y="0"/>
              </a:moveTo>
              <a:lnTo>
                <a:pt x="182986" y="801656"/>
              </a:lnTo>
              <a:lnTo>
                <a:pt x="0" y="801656"/>
              </a:lnTo>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E8BF9860-FF1A-6246-9375-E3812C93940D}">
      <dsp:nvSpPr>
        <dsp:cNvPr id="0" name=""/>
        <dsp:cNvSpPr/>
      </dsp:nvSpPr>
      <dsp:spPr>
        <a:xfrm>
          <a:off x="4038599" y="2132043"/>
          <a:ext cx="3163056" cy="1603312"/>
        </a:xfrm>
        <a:custGeom>
          <a:avLst/>
          <a:gdLst/>
          <a:ahLst/>
          <a:cxnLst/>
          <a:rect l="0" t="0" r="0" b="0"/>
          <a:pathLst>
            <a:path>
              <a:moveTo>
                <a:pt x="0" y="0"/>
              </a:moveTo>
              <a:lnTo>
                <a:pt x="0" y="1420325"/>
              </a:lnTo>
              <a:lnTo>
                <a:pt x="3163056" y="1420325"/>
              </a:lnTo>
              <a:lnTo>
                <a:pt x="3163056" y="1603312"/>
              </a:lnTo>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68C65BFD-D4C3-F744-8D38-D820462DE0AA}">
      <dsp:nvSpPr>
        <dsp:cNvPr id="0" name=""/>
        <dsp:cNvSpPr/>
      </dsp:nvSpPr>
      <dsp:spPr>
        <a:xfrm>
          <a:off x="4038599" y="2132043"/>
          <a:ext cx="1054352" cy="1603312"/>
        </a:xfrm>
        <a:custGeom>
          <a:avLst/>
          <a:gdLst/>
          <a:ahLst/>
          <a:cxnLst/>
          <a:rect l="0" t="0" r="0" b="0"/>
          <a:pathLst>
            <a:path>
              <a:moveTo>
                <a:pt x="0" y="0"/>
              </a:moveTo>
              <a:lnTo>
                <a:pt x="0" y="1420325"/>
              </a:lnTo>
              <a:lnTo>
                <a:pt x="1054352" y="1420325"/>
              </a:lnTo>
              <a:lnTo>
                <a:pt x="1054352" y="1603312"/>
              </a:lnTo>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93563E73-7BD8-9B4A-A423-4FE96D1E7121}">
      <dsp:nvSpPr>
        <dsp:cNvPr id="0" name=""/>
        <dsp:cNvSpPr/>
      </dsp:nvSpPr>
      <dsp:spPr>
        <a:xfrm>
          <a:off x="2984247" y="2132043"/>
          <a:ext cx="1054352" cy="1603312"/>
        </a:xfrm>
        <a:custGeom>
          <a:avLst/>
          <a:gdLst/>
          <a:ahLst/>
          <a:cxnLst/>
          <a:rect l="0" t="0" r="0" b="0"/>
          <a:pathLst>
            <a:path>
              <a:moveTo>
                <a:pt x="1054352" y="0"/>
              </a:moveTo>
              <a:lnTo>
                <a:pt x="1054352" y="1420325"/>
              </a:lnTo>
              <a:lnTo>
                <a:pt x="0" y="1420325"/>
              </a:lnTo>
              <a:lnTo>
                <a:pt x="0" y="1603312"/>
              </a:lnTo>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E401E879-9F34-A544-951E-3F41D2B1F683}">
      <dsp:nvSpPr>
        <dsp:cNvPr id="0" name=""/>
        <dsp:cNvSpPr/>
      </dsp:nvSpPr>
      <dsp:spPr>
        <a:xfrm>
          <a:off x="875543" y="2132043"/>
          <a:ext cx="3163056" cy="1603312"/>
        </a:xfrm>
        <a:custGeom>
          <a:avLst/>
          <a:gdLst/>
          <a:ahLst/>
          <a:cxnLst/>
          <a:rect l="0" t="0" r="0" b="0"/>
          <a:pathLst>
            <a:path>
              <a:moveTo>
                <a:pt x="3163056" y="0"/>
              </a:moveTo>
              <a:lnTo>
                <a:pt x="3163056" y="1420325"/>
              </a:lnTo>
              <a:lnTo>
                <a:pt x="0" y="1420325"/>
              </a:lnTo>
              <a:lnTo>
                <a:pt x="0" y="1603312"/>
              </a:lnTo>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FD838696-CD5E-9D40-B77F-24CB23E21F82}">
      <dsp:nvSpPr>
        <dsp:cNvPr id="0" name=""/>
        <dsp:cNvSpPr/>
      </dsp:nvSpPr>
      <dsp:spPr>
        <a:xfrm>
          <a:off x="3167234" y="1260678"/>
          <a:ext cx="1742730" cy="871365"/>
        </a:xfrm>
        <a:prstGeom prst="rect">
          <a:avLst/>
        </a:prstGeom>
        <a:solidFill>
          <a:schemeClr val="accent2">
            <a:lumMod val="20000"/>
            <a:lumOff val="80000"/>
          </a:schemeClr>
        </a:solidFill>
        <a:ln>
          <a:solidFill>
            <a:schemeClr val="tx1"/>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National Commission</a:t>
          </a:r>
        </a:p>
        <a:p>
          <a:pPr marL="0" lvl="0" indent="0" algn="ctr" defTabSz="755650">
            <a:lnSpc>
              <a:spcPct val="90000"/>
            </a:lnSpc>
            <a:spcBef>
              <a:spcPct val="0"/>
            </a:spcBef>
            <a:spcAft>
              <a:spcPct val="35000"/>
            </a:spcAft>
            <a:buNone/>
          </a:pPr>
          <a:endParaRPr lang="en-US" sz="1700" kern="1200" dirty="0">
            <a:solidFill>
              <a:schemeClr val="tx1"/>
            </a:solidFill>
          </a:endParaRPr>
        </a:p>
      </dsp:txBody>
      <dsp:txXfrm>
        <a:off x="3167234" y="1260678"/>
        <a:ext cx="1742730" cy="871365"/>
      </dsp:txXfrm>
    </dsp:sp>
    <dsp:sp modelId="{853C6D7A-3775-A44B-A017-DAF99866B6FF}">
      <dsp:nvSpPr>
        <dsp:cNvPr id="0" name=""/>
        <dsp:cNvSpPr/>
      </dsp:nvSpPr>
      <dsp:spPr>
        <a:xfrm>
          <a:off x="4178" y="3735356"/>
          <a:ext cx="1742730" cy="871365"/>
        </a:xfrm>
        <a:prstGeom prst="rect">
          <a:avLst/>
        </a:prstGeom>
        <a:solidFill>
          <a:schemeClr val="accent2">
            <a:lumMod val="20000"/>
            <a:lumOff val="80000"/>
          </a:schemeClr>
        </a:solidFill>
        <a:ln>
          <a:solidFill>
            <a:schemeClr val="tx1"/>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Finance Committee</a:t>
          </a:r>
        </a:p>
      </dsp:txBody>
      <dsp:txXfrm>
        <a:off x="4178" y="3735356"/>
        <a:ext cx="1742730" cy="871365"/>
      </dsp:txXfrm>
    </dsp:sp>
    <dsp:sp modelId="{37A3F06E-6798-544E-ABAB-F1DAA55954BF}">
      <dsp:nvSpPr>
        <dsp:cNvPr id="0" name=""/>
        <dsp:cNvSpPr/>
      </dsp:nvSpPr>
      <dsp:spPr>
        <a:xfrm>
          <a:off x="2112882" y="3735356"/>
          <a:ext cx="1742730" cy="871365"/>
        </a:xfrm>
        <a:prstGeom prst="rect">
          <a:avLst/>
        </a:prstGeom>
        <a:solidFill>
          <a:schemeClr val="accent2">
            <a:lumMod val="20000"/>
            <a:lumOff val="80000"/>
          </a:schemeClr>
        </a:solidFill>
        <a:ln>
          <a:solidFill>
            <a:schemeClr val="tx1"/>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Rules Committee</a:t>
          </a:r>
        </a:p>
      </dsp:txBody>
      <dsp:txXfrm>
        <a:off x="2112882" y="3735356"/>
        <a:ext cx="1742730" cy="871365"/>
      </dsp:txXfrm>
    </dsp:sp>
    <dsp:sp modelId="{15FDD6FC-536D-D140-AC4B-3016ECFDD228}">
      <dsp:nvSpPr>
        <dsp:cNvPr id="0" name=""/>
        <dsp:cNvSpPr/>
      </dsp:nvSpPr>
      <dsp:spPr>
        <a:xfrm>
          <a:off x="4221586" y="3735356"/>
          <a:ext cx="1742730" cy="871365"/>
        </a:xfrm>
        <a:prstGeom prst="rect">
          <a:avLst/>
        </a:prstGeom>
        <a:solidFill>
          <a:schemeClr val="accent2">
            <a:lumMod val="20000"/>
            <a:lumOff val="80000"/>
          </a:schemeClr>
        </a:solidFill>
        <a:ln>
          <a:solidFill>
            <a:schemeClr val="tx1"/>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Compliance Committee</a:t>
          </a:r>
        </a:p>
      </dsp:txBody>
      <dsp:txXfrm>
        <a:off x="4221586" y="3735356"/>
        <a:ext cx="1742730" cy="871365"/>
      </dsp:txXfrm>
    </dsp:sp>
    <dsp:sp modelId="{478FC003-7EE1-744F-A2DF-24A6CC02E597}">
      <dsp:nvSpPr>
        <dsp:cNvPr id="0" name=""/>
        <dsp:cNvSpPr/>
      </dsp:nvSpPr>
      <dsp:spPr>
        <a:xfrm>
          <a:off x="6330291" y="3735356"/>
          <a:ext cx="1742730" cy="871365"/>
        </a:xfrm>
        <a:prstGeom prst="rect">
          <a:avLst/>
        </a:prstGeom>
        <a:solidFill>
          <a:schemeClr val="accent2">
            <a:lumMod val="20000"/>
            <a:lumOff val="80000"/>
          </a:schemeClr>
        </a:solidFill>
        <a:ln>
          <a:solidFill>
            <a:schemeClr val="tx1"/>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Public Relations &amp; Training Committee</a:t>
          </a:r>
        </a:p>
      </dsp:txBody>
      <dsp:txXfrm>
        <a:off x="6330291" y="3735356"/>
        <a:ext cx="1742730" cy="871365"/>
      </dsp:txXfrm>
    </dsp:sp>
    <dsp:sp modelId="{612044C8-BA12-774E-9382-6B62E8646406}">
      <dsp:nvSpPr>
        <dsp:cNvPr id="0" name=""/>
        <dsp:cNvSpPr/>
      </dsp:nvSpPr>
      <dsp:spPr>
        <a:xfrm>
          <a:off x="2112882" y="2498017"/>
          <a:ext cx="1742730" cy="871365"/>
        </a:xfrm>
        <a:prstGeom prst="rect">
          <a:avLst/>
        </a:prstGeom>
        <a:solidFill>
          <a:schemeClr val="accent2">
            <a:lumMod val="20000"/>
            <a:lumOff val="80000"/>
          </a:schemeClr>
        </a:solidFill>
        <a:ln>
          <a:solidFill>
            <a:schemeClr val="tx1"/>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Executive Committee</a:t>
          </a:r>
        </a:p>
      </dsp:txBody>
      <dsp:txXfrm>
        <a:off x="2112882" y="2498017"/>
        <a:ext cx="1742730" cy="871365"/>
      </dsp:txXfrm>
    </dsp:sp>
    <dsp:sp modelId="{8CFA564D-A2DE-F048-AAE4-E534B45D8691}">
      <dsp:nvSpPr>
        <dsp:cNvPr id="0" name=""/>
        <dsp:cNvSpPr/>
      </dsp:nvSpPr>
      <dsp:spPr>
        <a:xfrm>
          <a:off x="4221586" y="2498017"/>
          <a:ext cx="1742730" cy="871365"/>
        </a:xfrm>
        <a:prstGeom prst="rect">
          <a:avLst/>
        </a:prstGeom>
        <a:solidFill>
          <a:schemeClr val="accent2">
            <a:lumMod val="20000"/>
            <a:lumOff val="80000"/>
          </a:schemeClr>
        </a:solidFill>
        <a:ln>
          <a:solidFill>
            <a:schemeClr val="tx1"/>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National Office</a:t>
          </a:r>
        </a:p>
      </dsp:txBody>
      <dsp:txXfrm>
        <a:off x="4221586" y="2498017"/>
        <a:ext cx="1742730" cy="87136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4BC3672-935B-4770-88FE-7032848E2B2C}" type="datetimeFigureOut">
              <a:rPr lang="en-US" smtClean="0"/>
              <a:t>11/14/2017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AF6C3BA-166F-47F4-B221-65F3EDBF67B4}" type="slidenum">
              <a:rPr lang="en-US" smtClean="0"/>
              <a:t>‹#›</a:t>
            </a:fld>
            <a:endParaRPr lang="en-US"/>
          </a:p>
        </p:txBody>
      </p:sp>
    </p:spTree>
    <p:extLst>
      <p:ext uri="{BB962C8B-B14F-4D97-AF65-F5344CB8AC3E}">
        <p14:creationId xmlns:p14="http://schemas.microsoft.com/office/powerpoint/2010/main" val="2818215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4321FEC-EB83-433E-AA68-652025F7417D}" type="datetimeFigureOut">
              <a:rPr lang="en-US" smtClean="0"/>
              <a:t>11/14/2017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4D1A6F-3DEF-463C-B8D4-95A7E6ABC6DE}" type="slidenum">
              <a:rPr lang="en-US" smtClean="0"/>
              <a:t>‹#›</a:t>
            </a:fld>
            <a:endParaRPr lang="en-US"/>
          </a:p>
        </p:txBody>
      </p:sp>
    </p:spTree>
    <p:extLst>
      <p:ext uri="{BB962C8B-B14F-4D97-AF65-F5344CB8AC3E}">
        <p14:creationId xmlns:p14="http://schemas.microsoft.com/office/powerpoint/2010/main" val="12794816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Introductions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Logistics: Restrooms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Explain Parking Lot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Explain Tools and 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Icebreaker</a:t>
            </a:r>
          </a:p>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a:t>
            </a:fld>
            <a:endParaRPr lang="en-US"/>
          </a:p>
        </p:txBody>
      </p:sp>
    </p:spTree>
    <p:extLst>
      <p:ext uri="{BB962C8B-B14F-4D97-AF65-F5344CB8AC3E}">
        <p14:creationId xmlns:p14="http://schemas.microsoft.com/office/powerpoint/2010/main" val="2092122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Council</a:t>
            </a:r>
            <a:r>
              <a:rPr lang="en-US" baseline="0" dirty="0"/>
              <a:t> model language includes 8 members. </a:t>
            </a:r>
          </a:p>
          <a:p>
            <a:pPr marL="171450" indent="-171450">
              <a:buFont typeface="Arial" charset="0"/>
              <a:buChar char="•"/>
            </a:pPr>
            <a:r>
              <a:rPr lang="en-US" sz="1200" kern="1200" dirty="0">
                <a:solidFill>
                  <a:schemeClr val="tx1"/>
                </a:solidFill>
                <a:effectLst/>
                <a:latin typeface="+mn-lt"/>
                <a:ea typeface="+mn-ea"/>
                <a:cs typeface="+mn-cs"/>
              </a:rPr>
              <a:t>The state superintendent of education; </a:t>
            </a:r>
          </a:p>
          <a:p>
            <a:pPr marL="171450" indent="-171450">
              <a:buFont typeface="Arial" charset="0"/>
              <a:buChar char="•"/>
            </a:pPr>
            <a:r>
              <a:rPr lang="en-US" sz="1200" kern="1200" dirty="0">
                <a:solidFill>
                  <a:schemeClr val="tx1"/>
                </a:solidFill>
                <a:effectLst/>
                <a:latin typeface="+mn-lt"/>
                <a:ea typeface="+mn-ea"/>
                <a:cs typeface="+mn-cs"/>
              </a:rPr>
              <a:t>A superintendent of a school district with a high concentration of military children; </a:t>
            </a:r>
          </a:p>
          <a:p>
            <a:pPr marL="171450" indent="-171450">
              <a:buFont typeface="Arial" charset="0"/>
              <a:buChar char="•"/>
            </a:pPr>
            <a:r>
              <a:rPr lang="en-US" sz="1200" kern="1200" dirty="0">
                <a:solidFill>
                  <a:schemeClr val="tx1"/>
                </a:solidFill>
                <a:effectLst/>
                <a:latin typeface="+mn-lt"/>
                <a:ea typeface="+mn-ea"/>
                <a:cs typeface="+mn-cs"/>
              </a:rPr>
              <a:t>A representative from a military installation; </a:t>
            </a:r>
          </a:p>
          <a:p>
            <a:pPr marL="171450" indent="-171450">
              <a:buFont typeface="Arial" charset="0"/>
              <a:buChar char="•"/>
            </a:pPr>
            <a:r>
              <a:rPr lang="en-US" sz="1200" kern="1200" dirty="0">
                <a:solidFill>
                  <a:schemeClr val="tx1"/>
                </a:solidFill>
                <a:effectLst/>
                <a:latin typeface="+mn-lt"/>
                <a:ea typeface="+mn-ea"/>
                <a:cs typeface="+mn-cs"/>
              </a:rPr>
              <a:t>One legislative member each from the General Assembly's Senate and House of Representatives, to be chosen respectively by the President of the Senate and the Speaker of the House of Representatives. The respective leaders will then forward the names of their chosen members to the Governor. The members shall serve at the pleasure of the President and Speaker; </a:t>
            </a:r>
          </a:p>
          <a:p>
            <a:pPr marL="171450" indent="-171450">
              <a:buFont typeface="Arial" charset="0"/>
              <a:buChar char="•"/>
            </a:pPr>
            <a:r>
              <a:rPr lang="en-US" sz="1200" kern="1200" dirty="0">
                <a:solidFill>
                  <a:schemeClr val="tx1"/>
                </a:solidFill>
                <a:effectLst/>
                <a:latin typeface="+mn-lt"/>
                <a:ea typeface="+mn-ea"/>
                <a:cs typeface="+mn-cs"/>
              </a:rPr>
              <a:t>One representative from the executive branch of government; and </a:t>
            </a:r>
          </a:p>
          <a:p>
            <a:pPr marL="171450" indent="-171450">
              <a:buFont typeface="Arial" charset="0"/>
              <a:buChar char="•"/>
            </a:pPr>
            <a:r>
              <a:rPr lang="en-US" sz="1200" kern="1200" dirty="0">
                <a:solidFill>
                  <a:schemeClr val="tx1"/>
                </a:solidFill>
                <a:effectLst/>
                <a:latin typeface="+mn-lt"/>
                <a:ea typeface="+mn-ea"/>
                <a:cs typeface="+mn-cs"/>
              </a:rPr>
              <a:t>Other offices and stakeholder groups the State Council deems appropriate. </a:t>
            </a:r>
          </a:p>
          <a:p>
            <a:pPr marL="171450" indent="-171450">
              <a:buFont typeface="Arial" charset="0"/>
              <a:buChar char="•"/>
            </a:pPr>
            <a:r>
              <a:rPr lang="en-US" sz="1200" kern="1200" dirty="0">
                <a:solidFill>
                  <a:schemeClr val="tx1"/>
                </a:solidFill>
                <a:effectLst/>
                <a:latin typeface="+mn-lt"/>
                <a:ea typeface="+mn-ea"/>
                <a:cs typeface="+mn-cs"/>
              </a:rPr>
              <a:t>A member state that does not have a school district deemed to contain a high concentration of military children may appoint a superintendent from another school district to represent local education agencies on the State Council. </a:t>
            </a:r>
            <a:endParaRPr lang="en-US" dirty="0"/>
          </a:p>
          <a:p>
            <a:pPr marL="171450" indent="-171450">
              <a:buFont typeface="Arial" charset="0"/>
              <a:buChar char="•"/>
            </a:pPr>
            <a:r>
              <a:rPr lang="en-US" sz="1200" kern="1200" dirty="0">
                <a:solidFill>
                  <a:schemeClr val="tx1"/>
                </a:solidFill>
                <a:effectLst/>
                <a:latin typeface="+mn-lt"/>
                <a:ea typeface="+mn-ea"/>
                <a:cs typeface="+mn-cs"/>
              </a:rPr>
              <a:t>The State Council of each member state shall appoint or designate a military family education liaison to assist military families and the state in facilitating the implementation of this compact. </a:t>
            </a:r>
          </a:p>
          <a:p>
            <a:pPr marL="171450" indent="-171450">
              <a:buFont typeface="Arial" charset="0"/>
              <a:buChar char="•"/>
            </a:pPr>
            <a:r>
              <a:rPr lang="en-US" sz="1200" kern="1200" dirty="0">
                <a:solidFill>
                  <a:schemeClr val="tx1"/>
                </a:solidFill>
                <a:effectLst/>
                <a:latin typeface="+mn-lt"/>
                <a:ea typeface="+mn-ea"/>
                <a:cs typeface="+mn-cs"/>
              </a:rPr>
              <a:t>The commissioner responsible for the administration and management of the state's participation in the compact shall be appointed by the Governor or as otherwise determined by each member state. </a:t>
            </a:r>
          </a:p>
          <a:p>
            <a:pPr marL="171450" indent="-171450">
              <a:buFont typeface="Arial" charset="0"/>
              <a:buChar char="•"/>
            </a:pPr>
            <a:r>
              <a:rPr lang="en-US" sz="1200" kern="1200" dirty="0">
                <a:solidFill>
                  <a:schemeClr val="tx1"/>
                </a:solidFill>
                <a:effectLst/>
                <a:latin typeface="+mn-lt"/>
                <a:ea typeface="+mn-ea"/>
                <a:cs typeface="+mn-cs"/>
              </a:rPr>
              <a:t>The compact commissioner and the military family education liaison designated herein shall be ex-officio members of the State Council, unless either is already a voting member of the State Council. </a:t>
            </a:r>
          </a:p>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10</a:t>
            </a:fld>
            <a:endParaRPr lang="en-US"/>
          </a:p>
        </p:txBody>
      </p:sp>
    </p:spTree>
    <p:extLst>
      <p:ext uri="{BB962C8B-B14F-4D97-AF65-F5344CB8AC3E}">
        <p14:creationId xmlns:p14="http://schemas.microsoft.com/office/powerpoint/2010/main" val="1161729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Member states have:</a:t>
            </a:r>
          </a:p>
          <a:p>
            <a:pPr marL="171450" indent="-171450">
              <a:buFont typeface="Arial" charset="0"/>
              <a:buChar char="•"/>
            </a:pPr>
            <a:r>
              <a:rPr lang="en-US" dirty="0"/>
              <a:t>Passed</a:t>
            </a:r>
            <a:r>
              <a:rPr lang="en-US" baseline="0" dirty="0"/>
              <a:t> legislation</a:t>
            </a:r>
          </a:p>
          <a:p>
            <a:pPr marL="171450" indent="-171450">
              <a:buFont typeface="Arial" charset="0"/>
              <a:buChar char="•"/>
            </a:pPr>
            <a:r>
              <a:rPr lang="en-US" baseline="0" dirty="0"/>
              <a:t>Appointed a commissioner</a:t>
            </a:r>
          </a:p>
          <a:p>
            <a:pPr marL="171450" indent="-171450">
              <a:buFont typeface="Arial" charset="0"/>
              <a:buChar char="•"/>
            </a:pPr>
            <a:r>
              <a:rPr lang="en-US" baseline="0" dirty="0"/>
              <a:t>Have an active state council.  </a:t>
            </a:r>
            <a:r>
              <a:rPr lang="en-US" dirty="0"/>
              <a:t>The role of the State Council is to work with and support the Commissioner in the Compact implementation.</a:t>
            </a:r>
            <a:r>
              <a:rPr lang="en-US" baseline="0" dirty="0"/>
              <a:t> </a:t>
            </a:r>
          </a:p>
          <a:p>
            <a:pPr marL="171450" indent="-171450">
              <a:buFont typeface="Arial" charset="0"/>
              <a:buChar char="•"/>
            </a:pPr>
            <a:r>
              <a:rPr lang="en-US" baseline="0" dirty="0"/>
              <a:t>Paid annual dues (based on $1 per military dependent) </a:t>
            </a:r>
          </a:p>
          <a:p>
            <a:endParaRPr lang="en-US" dirty="0"/>
          </a:p>
          <a:p>
            <a:r>
              <a:rPr lang="en-US" dirty="0"/>
              <a:t>In addition to member</a:t>
            </a:r>
            <a:r>
              <a:rPr lang="en-US" baseline="0" dirty="0"/>
              <a:t> stated, the Commission includes five “Ex-Officio” or non-voting members. All are original to the Compact Commission, with the exception of NFHS which was extended membership in 2015.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04D1A6F-3DEF-463C-B8D4-95A7E6ABC6DE}" type="slidenum">
              <a:rPr lang="en-US" smtClean="0"/>
              <a:t>11</a:t>
            </a:fld>
            <a:endParaRPr lang="en-US"/>
          </a:p>
        </p:txBody>
      </p:sp>
    </p:spTree>
    <p:extLst>
      <p:ext uri="{BB962C8B-B14F-4D97-AF65-F5344CB8AC3E}">
        <p14:creationId xmlns:p14="http://schemas.microsoft.com/office/powerpoint/2010/main" val="1173034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a:t>
            </a:r>
            <a:r>
              <a:rPr lang="en-US" baseline="0" dirty="0"/>
              <a:t> to the above, t</a:t>
            </a:r>
            <a:r>
              <a:rPr lang="en-US" dirty="0"/>
              <a:t>hrough</a:t>
            </a:r>
            <a:r>
              <a:rPr lang="en-US" baseline="0" dirty="0"/>
              <a:t> an Memorandum of Understanding, the US DOD schools, both stateside and abroad, have agreed to follow the Compact.  </a:t>
            </a:r>
          </a:p>
          <a:p>
            <a:endParaRPr lang="en-US" baseline="0" dirty="0"/>
          </a:p>
        </p:txBody>
      </p:sp>
      <p:sp>
        <p:nvSpPr>
          <p:cNvPr id="4" name="Slide Number Placeholder 3"/>
          <p:cNvSpPr>
            <a:spLocks noGrp="1"/>
          </p:cNvSpPr>
          <p:nvPr>
            <p:ph type="sldNum" sz="quarter" idx="10"/>
          </p:nvPr>
        </p:nvSpPr>
        <p:spPr/>
        <p:txBody>
          <a:bodyPr/>
          <a:lstStyle/>
          <a:p>
            <a:fld id="{504D1A6F-3DEF-463C-B8D4-95A7E6ABC6DE}" type="slidenum">
              <a:rPr lang="en-US" smtClean="0"/>
              <a:t>12</a:t>
            </a:fld>
            <a:endParaRPr lang="en-US"/>
          </a:p>
        </p:txBody>
      </p:sp>
    </p:spTree>
    <p:extLst>
      <p:ext uri="{BB962C8B-B14F-4D97-AF65-F5344CB8AC3E}">
        <p14:creationId xmlns:p14="http://schemas.microsoft.com/office/powerpoint/2010/main" val="1332736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Compact </a:t>
            </a:r>
            <a:r>
              <a:rPr lang="en-US" b="1" baseline="0" dirty="0"/>
              <a:t>is not </a:t>
            </a:r>
            <a:r>
              <a:rPr lang="en-US" baseline="0" dirty="0"/>
              <a:t>all inclusive.  Some stakeholders believe that the Compact covers </a:t>
            </a:r>
            <a:r>
              <a:rPr lang="en-US" u="sng" baseline="0" dirty="0"/>
              <a:t>every single</a:t>
            </a:r>
            <a:r>
              <a:rPr lang="en-US" baseline="0" dirty="0"/>
              <a:t> education-related-transitional aspect for military students.  It does not.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Compact “levels the playing field” for military students and supports uniform treatment alongside their civilian peers. It does not advocate for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Compact tries to ensure that they are not hindered by different state or local educational regulations.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Compact focuses on main transition concerns and allows schools to be more flexible military students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13</a:t>
            </a:fld>
            <a:endParaRPr lang="en-US"/>
          </a:p>
        </p:txBody>
      </p:sp>
    </p:spTree>
    <p:extLst>
      <p:ext uri="{BB962C8B-B14F-4D97-AF65-F5344CB8AC3E}">
        <p14:creationId xmlns:p14="http://schemas.microsoft.com/office/powerpoint/2010/main" val="1564252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purpose of the Compact is to level the playing field for military students</a:t>
            </a:r>
          </a:p>
          <a:p>
            <a:endParaRPr lang="en-US" baseline="0" dirty="0"/>
          </a:p>
          <a:p>
            <a:r>
              <a:rPr lang="en-US" baseline="0" dirty="0"/>
              <a:t>The Compact does not affect local education agency authority</a:t>
            </a:r>
          </a:p>
          <a:p>
            <a:endParaRPr lang="en-US" baseline="0" dirty="0"/>
          </a:p>
          <a:p>
            <a:r>
              <a:rPr lang="en-US" dirty="0"/>
              <a:t>Why</a:t>
            </a:r>
            <a:r>
              <a:rPr lang="en-US" baseline="0" dirty="0"/>
              <a:t> is it specific?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Again, the Compact was not created to resolve ALL transitional issues that families may encounter. </a:t>
            </a:r>
            <a:endParaRPr lang="en-US" dirty="0"/>
          </a:p>
          <a:p>
            <a:pPr marL="171450" indent="-171450">
              <a:buFont typeface="Arial" charset="0"/>
              <a:buChar char="•"/>
            </a:pPr>
            <a:r>
              <a:rPr lang="en-US" dirty="0"/>
              <a:t>When the Compact</a:t>
            </a:r>
            <a:r>
              <a:rPr lang="en-US" baseline="0" dirty="0"/>
              <a:t> was developed, the Department of Defense  was focused on the main areas and issues of concern.  They understood that states have autonomy in public schools and education.</a:t>
            </a:r>
          </a:p>
          <a:p>
            <a:pPr marL="0" indent="0">
              <a:buFontTx/>
              <a:buNone/>
            </a:pPr>
            <a:endParaRPr lang="en-US" baseline="0" dirty="0"/>
          </a:p>
          <a:p>
            <a:pPr marL="0" indent="0">
              <a:buFontTx/>
              <a:buNone/>
            </a:pPr>
            <a:r>
              <a:rPr lang="en-US" baseline="0" dirty="0"/>
              <a:t>So why is the Compact a good for students?</a:t>
            </a:r>
          </a:p>
          <a:p>
            <a:pPr marL="171450" indent="-171450">
              <a:buFont typeface="Arial" charset="0"/>
              <a:buChar char="•"/>
            </a:pPr>
            <a:r>
              <a:rPr lang="en-US" baseline="0" dirty="0"/>
              <a:t>Schools all have student populations with unique challenges.  The Compact highlights the uniqueness of military children and their challenges.  </a:t>
            </a:r>
          </a:p>
          <a:p>
            <a:pPr marL="171450" indent="-171450">
              <a:buFont typeface="Arial" charset="0"/>
              <a:buChar char="•"/>
            </a:pPr>
            <a:r>
              <a:rPr lang="en-US" baseline="0" dirty="0"/>
              <a:t>It allows for highlights the unique </a:t>
            </a:r>
          </a:p>
          <a:p>
            <a:pPr marL="171450" indent="-171450">
              <a:buFont typeface="Arial" charset="0"/>
              <a:buChar char="•"/>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14</a:t>
            </a:fld>
            <a:endParaRPr lang="en-US"/>
          </a:p>
        </p:txBody>
      </p:sp>
    </p:spTree>
    <p:extLst>
      <p:ext uri="{BB962C8B-B14F-4D97-AF65-F5344CB8AC3E}">
        <p14:creationId xmlns:p14="http://schemas.microsoft.com/office/powerpoint/2010/main" val="1459538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If it can’t resolve every issue parents have, why is the Compact good for military students?</a:t>
            </a:r>
          </a:p>
          <a:p>
            <a:pPr marL="171450" indent="-171450">
              <a:buFont typeface="Arial" charset="0"/>
              <a:buChar char="•"/>
            </a:pPr>
            <a:r>
              <a:rPr lang="en-US" baseline="0" dirty="0"/>
              <a:t>Schools all have student populations with unique challenges.  The Compact highlights the uniqueness of military children and their challenges.  </a:t>
            </a:r>
          </a:p>
          <a:p>
            <a:pPr marL="171450" indent="-171450">
              <a:buFont typeface="Arial" charset="0"/>
              <a:buChar char="•"/>
            </a:pPr>
            <a:r>
              <a:rPr lang="en-US" baseline="0" dirty="0"/>
              <a:t>It provides some flexibility for districts and schools to make accommodations.</a:t>
            </a:r>
          </a:p>
          <a:p>
            <a:pPr marL="628650" lvl="1" indent="-171450">
              <a:buFont typeface="Arial" charset="0"/>
              <a:buChar char="•"/>
            </a:pPr>
            <a:r>
              <a:rPr lang="en-US" baseline="0" dirty="0"/>
              <a:t>However, everyone must “do” their part: i.e. students must obtain passing grades in their classes</a:t>
            </a:r>
          </a:p>
          <a:p>
            <a:pPr marL="628650" lvl="1" indent="-171450">
              <a:buFont typeface="Arial" charset="0"/>
              <a:buChar char="•"/>
            </a:pPr>
            <a:r>
              <a:rPr lang="en-US" baseline="0" dirty="0"/>
              <a:t>Parents must research education options prior to their move and identify where they will reside</a:t>
            </a:r>
          </a:p>
          <a:p>
            <a:pPr marL="628650" lvl="1" indent="-171450">
              <a:buFont typeface="Arial" charset="0"/>
              <a:buChar char="•"/>
            </a:pPr>
            <a:r>
              <a:rPr lang="en-US" baseline="0" dirty="0"/>
              <a:t>Also, contact your School Liaison Officer (if you have one)</a:t>
            </a:r>
          </a:p>
          <a:p>
            <a:pPr marL="628650" lvl="1" indent="-171450">
              <a:buFont typeface="Arial" charset="0"/>
              <a:buChar char="•"/>
            </a:pPr>
            <a:r>
              <a:rPr lang="en-US" baseline="0" dirty="0"/>
              <a:t>Parents should be aware of a child’s interests (band, sports, academic programs)</a:t>
            </a:r>
          </a:p>
          <a:p>
            <a:pPr marL="171450" lvl="0" indent="-171450">
              <a:buFont typeface="Arial" charset="0"/>
              <a:buChar char="•"/>
            </a:pPr>
            <a:r>
              <a:rPr lang="en-US" baseline="0" dirty="0"/>
              <a:t>The Compact allows member states to discuss cases and find resolutions so the child may continue their schooling or graduate on-time. </a:t>
            </a:r>
          </a:p>
          <a:p>
            <a:pPr marL="171450" lvl="0" indent="-171450">
              <a:buFont typeface="Arial" charset="0"/>
              <a:buChar char="•"/>
            </a:pPr>
            <a:r>
              <a:rPr lang="en-US" baseline="0" dirty="0"/>
              <a:t>{Prior to the Compact, this opportunity was not an option) </a:t>
            </a:r>
          </a:p>
          <a:p>
            <a:pPr marL="171450" indent="-171450">
              <a:buFont typeface="Arial" charset="0"/>
              <a:buChar char="•"/>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15</a:t>
            </a:fld>
            <a:endParaRPr lang="en-US"/>
          </a:p>
        </p:txBody>
      </p:sp>
    </p:spTree>
    <p:extLst>
      <p:ext uri="{BB962C8B-B14F-4D97-AF65-F5344CB8AC3E}">
        <p14:creationId xmlns:p14="http://schemas.microsoft.com/office/powerpoint/2010/main" val="1836957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mentioned previously, the Compact is targeted on the main educational areas of concern for military students as they transition, which is concentrated on 4 main articles:</a:t>
            </a:r>
          </a:p>
          <a:p>
            <a:pPr>
              <a:lnSpc>
                <a:spcPct val="80000"/>
              </a:lnSpc>
              <a:spcBef>
                <a:spcPts val="775"/>
              </a:spcBef>
              <a:spcAft>
                <a:spcPts val="1000"/>
              </a:spcAft>
            </a:pPr>
            <a:r>
              <a:rPr lang="en-US" sz="1200" b="1" dirty="0">
                <a:solidFill>
                  <a:srgbClr val="009999"/>
                </a:solidFill>
                <a:latin typeface="Arial" panose="020B0604020202020204" pitchFamily="34" charset="0"/>
                <a:cs typeface="Arial" panose="020B0604020202020204" pitchFamily="34" charset="0"/>
              </a:rPr>
              <a:t>Article IV – Enrollment</a:t>
            </a:r>
          </a:p>
          <a:p>
            <a:pPr marL="90488" indent="-90488">
              <a:lnSpc>
                <a:spcPct val="80000"/>
              </a:lnSpc>
              <a:spcBef>
                <a:spcPts val="775"/>
              </a:spcBef>
              <a:spcAft>
                <a:spcPts val="1000"/>
              </a:spcAft>
            </a:pPr>
            <a:r>
              <a:rPr lang="en-US" sz="1200" b="1" dirty="0">
                <a:solidFill>
                  <a:srgbClr val="009999"/>
                </a:solidFill>
                <a:latin typeface="Arial" panose="020B0604020202020204" pitchFamily="34" charset="0"/>
                <a:cs typeface="Arial" panose="020B0604020202020204" pitchFamily="34" charset="0"/>
              </a:rPr>
              <a:t>Article V – Placement and Attendance</a:t>
            </a:r>
          </a:p>
          <a:p>
            <a:pPr>
              <a:lnSpc>
                <a:spcPct val="80000"/>
              </a:lnSpc>
              <a:spcBef>
                <a:spcPts val="775"/>
              </a:spcBef>
              <a:spcAft>
                <a:spcPts val="1000"/>
              </a:spcAft>
            </a:pPr>
            <a:r>
              <a:rPr lang="en-US" sz="1200" b="1" dirty="0">
                <a:solidFill>
                  <a:srgbClr val="009999"/>
                </a:solidFill>
                <a:latin typeface="Arial" panose="020B0604020202020204" pitchFamily="34" charset="0"/>
                <a:cs typeface="Arial" panose="020B0604020202020204" pitchFamily="34" charset="0"/>
              </a:rPr>
              <a:t>Article VI – Eligibility </a:t>
            </a:r>
          </a:p>
          <a:p>
            <a:pPr>
              <a:lnSpc>
                <a:spcPct val="80000"/>
              </a:lnSpc>
              <a:spcBef>
                <a:spcPts val="775"/>
              </a:spcBef>
              <a:spcAft>
                <a:spcPts val="1000"/>
              </a:spcAft>
            </a:pPr>
            <a:r>
              <a:rPr lang="en-US" sz="1200" b="1" dirty="0">
                <a:solidFill>
                  <a:srgbClr val="009999"/>
                </a:solidFill>
                <a:latin typeface="Arial" panose="020B0604020202020204" pitchFamily="34" charset="0"/>
                <a:cs typeface="Arial" panose="020B0604020202020204" pitchFamily="34" charset="0"/>
              </a:rPr>
              <a:t>Article VII – Graduation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16</a:t>
            </a:fld>
            <a:endParaRPr lang="en-US"/>
          </a:p>
        </p:txBody>
      </p:sp>
    </p:spTree>
    <p:extLst>
      <p:ext uri="{BB962C8B-B14F-4D97-AF65-F5344CB8AC3E}">
        <p14:creationId xmlns:p14="http://schemas.microsoft.com/office/powerpoint/2010/main" val="290146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17</a:t>
            </a:fld>
            <a:endParaRPr lang="en-US"/>
          </a:p>
        </p:txBody>
      </p:sp>
    </p:spTree>
    <p:extLst>
      <p:ext uri="{BB962C8B-B14F-4D97-AF65-F5344CB8AC3E}">
        <p14:creationId xmlns:p14="http://schemas.microsoft.com/office/powerpoint/2010/main" val="1193804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18</a:t>
            </a:fld>
            <a:endParaRPr lang="en-US"/>
          </a:p>
        </p:txBody>
      </p:sp>
    </p:spTree>
    <p:extLst>
      <p:ext uri="{BB962C8B-B14F-4D97-AF65-F5344CB8AC3E}">
        <p14:creationId xmlns:p14="http://schemas.microsoft.com/office/powerpoint/2010/main" val="1918312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Immunization and vaccinations are normally determined by state departments of health (vice departments of education).</a:t>
            </a:r>
            <a:r>
              <a:rPr lang="en-US" baseline="0" dirty="0"/>
              <a:t> </a:t>
            </a:r>
          </a:p>
          <a:p>
            <a:endParaRPr lang="en-US" baseline="0" dirty="0"/>
          </a:p>
          <a:p>
            <a:r>
              <a:rPr lang="en-US" baseline="0" dirty="0"/>
              <a:t>Generally, regulations apply to enrollment in childcare/daycare; preschool; all public and private schools; as well as higher education.  </a:t>
            </a:r>
          </a:p>
          <a:p>
            <a:endParaRPr lang="en-US" baseline="0" dirty="0"/>
          </a:p>
          <a:p>
            <a:r>
              <a:rPr lang="en-US" baseline="0" dirty="0"/>
              <a:t>Forms and regulations are often found on the state department of health websites. Or check school websites for more information. </a:t>
            </a:r>
            <a:endParaRPr lang="en-US" dirty="0"/>
          </a:p>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19</a:t>
            </a:fld>
            <a:endParaRPr lang="en-US"/>
          </a:p>
        </p:txBody>
      </p:sp>
    </p:spTree>
    <p:extLst>
      <p:ext uri="{BB962C8B-B14F-4D97-AF65-F5344CB8AC3E}">
        <p14:creationId xmlns:p14="http://schemas.microsoft.com/office/powerpoint/2010/main" val="155233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today’s objectives</a:t>
            </a:r>
            <a:endParaRPr lang="en-US" dirty="0"/>
          </a:p>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2</a:t>
            </a:fld>
            <a:endParaRPr lang="en-US"/>
          </a:p>
        </p:txBody>
      </p:sp>
    </p:spTree>
    <p:extLst>
      <p:ext uri="{BB962C8B-B14F-4D97-AF65-F5344CB8AC3E}">
        <p14:creationId xmlns:p14="http://schemas.microsoft.com/office/powerpoint/2010/main" val="1079724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Kindergarten entrance</a:t>
            </a:r>
            <a:r>
              <a:rPr lang="en-US" baseline="0" dirty="0"/>
              <a:t> age varies across states, from July 31-January1.  </a:t>
            </a:r>
          </a:p>
          <a:p>
            <a:endParaRPr lang="en-US" baseline="0" dirty="0"/>
          </a:p>
          <a:p>
            <a:r>
              <a:rPr lang="en-US" baseline="0" dirty="0"/>
              <a:t>Some state education agencies determine the date range: </a:t>
            </a:r>
            <a:r>
              <a:rPr lang="en-US" sz="1200" b="0" i="0" kern="1200" dirty="0">
                <a:solidFill>
                  <a:schemeClr val="tx1"/>
                </a:solidFill>
                <a:effectLst/>
                <a:latin typeface="+mn-lt"/>
                <a:ea typeface="+mn-ea"/>
                <a:cs typeface="+mn-cs"/>
              </a:rPr>
              <a:t>Massachusetts, New Hampshire, New Jersey, New York, Ohio, Pennsylvania, Vermont </a:t>
            </a:r>
            <a:endParaRPr lang="en-US" baseline="0" dirty="0"/>
          </a:p>
          <a:p>
            <a:endParaRPr lang="en-US" baseline="0" dirty="0"/>
          </a:p>
          <a:p>
            <a:r>
              <a:rPr lang="en-US" baseline="0" dirty="0"/>
              <a:t>You can find a link to a list of Kindergarten entrance dates on our website at mic3.net under “Useful Links”.</a:t>
            </a:r>
          </a:p>
          <a:p>
            <a:r>
              <a:rPr lang="en-US" baseline="0" dirty="0"/>
              <a:t>http://</a:t>
            </a:r>
            <a:r>
              <a:rPr lang="en-US" baseline="0" dirty="0" err="1"/>
              <a:t>ecs.force.com</a:t>
            </a:r>
            <a:r>
              <a:rPr lang="en-US" baseline="0" dirty="0"/>
              <a:t>/</a:t>
            </a:r>
            <a:r>
              <a:rPr lang="en-US" baseline="0" dirty="0" err="1"/>
              <a:t>mbdata</a:t>
            </a:r>
            <a:r>
              <a:rPr lang="en-US" baseline="0" dirty="0"/>
              <a:t>/</a:t>
            </a:r>
            <a:r>
              <a:rPr lang="en-US" baseline="0" dirty="0" err="1"/>
              <a:t>mbquestRT?rep</a:t>
            </a:r>
            <a:r>
              <a:rPr lang="en-US" baseline="0" dirty="0"/>
              <a:t>=Kq1402</a:t>
            </a:r>
          </a:p>
          <a:p>
            <a:endParaRPr lang="en-US" baseline="0" dirty="0"/>
          </a:p>
          <a:p>
            <a:r>
              <a:rPr lang="en-US" sz="1200" b="0" i="0" kern="1200" dirty="0">
                <a:solidFill>
                  <a:schemeClr val="tx1"/>
                </a:solidFill>
                <a:effectLst/>
                <a:latin typeface="+mn-lt"/>
                <a:ea typeface="+mn-ea"/>
                <a:cs typeface="+mn-cs"/>
              </a:rPr>
              <a:t>The Nebraska Legislature changed the law governing when children begin kindergarten in public schools. </a:t>
            </a:r>
          </a:p>
          <a:p>
            <a:r>
              <a:rPr lang="en-US" sz="1200" b="0" i="0" kern="1200" dirty="0">
                <a:solidFill>
                  <a:schemeClr val="tx1"/>
                </a:solidFill>
                <a:effectLst/>
                <a:latin typeface="+mn-lt"/>
                <a:ea typeface="+mn-ea"/>
                <a:cs typeface="+mn-cs"/>
              </a:rPr>
              <a:t>-Starting in the 2012-</a:t>
            </a:r>
            <a:r>
              <a:rPr lang="en-US" sz="1200" b="1" i="0" kern="1200" dirty="0">
                <a:solidFill>
                  <a:schemeClr val="tx1"/>
                </a:solidFill>
                <a:effectLst/>
                <a:latin typeface="+mn-lt"/>
                <a:ea typeface="+mn-ea"/>
                <a:cs typeface="+mn-cs"/>
              </a:rPr>
              <a:t>13</a:t>
            </a:r>
            <a:r>
              <a:rPr lang="en-US" sz="1200" b="0" i="0" kern="1200" dirty="0">
                <a:solidFill>
                  <a:schemeClr val="tx1"/>
                </a:solidFill>
                <a:effectLst/>
                <a:latin typeface="+mn-lt"/>
                <a:ea typeface="+mn-ea"/>
                <a:cs typeface="+mn-cs"/>
              </a:rPr>
              <a:t> school year, students may enter kindergarten if they turn </a:t>
            </a:r>
            <a:r>
              <a:rPr lang="en-US" sz="1200" b="1" i="0" kern="1200" dirty="0">
                <a:solidFill>
                  <a:schemeClr val="tx1"/>
                </a:solidFill>
                <a:effectLst/>
                <a:latin typeface="+mn-lt"/>
                <a:ea typeface="+mn-ea"/>
                <a:cs typeface="+mn-cs"/>
              </a:rPr>
              <a:t>five years</a:t>
            </a:r>
            <a:r>
              <a:rPr lang="en-US" sz="1200" b="0" i="0" kern="1200" dirty="0">
                <a:solidFill>
                  <a:schemeClr val="tx1"/>
                </a:solidFill>
                <a:effectLst/>
                <a:latin typeface="+mn-lt"/>
                <a:ea typeface="+mn-ea"/>
                <a:cs typeface="+mn-cs"/>
              </a:rPr>
              <a:t> of age on or before July </a:t>
            </a:r>
            <a:r>
              <a:rPr lang="en-US" sz="1200" b="1" i="0" kern="1200" dirty="0">
                <a:solidFill>
                  <a:schemeClr val="tx1"/>
                </a:solidFill>
                <a:effectLst/>
                <a:latin typeface="+mn-lt"/>
                <a:ea typeface="+mn-ea"/>
                <a:cs typeface="+mn-cs"/>
              </a:rPr>
              <a:t>31</a:t>
            </a:r>
            <a:r>
              <a:rPr lang="en-US" sz="1200" b="0" i="0" kern="1200" dirty="0">
                <a:solidFill>
                  <a:schemeClr val="tx1"/>
                </a:solidFill>
                <a:effectLst/>
                <a:latin typeface="+mn-lt"/>
                <a:ea typeface="+mn-ea"/>
                <a:cs typeface="+mn-cs"/>
              </a:rPr>
              <a:t>, a date that was previously October </a:t>
            </a:r>
            <a:r>
              <a:rPr lang="en-US" sz="1200" b="1" i="0" kern="1200" dirty="0">
                <a:solidFill>
                  <a:schemeClr val="tx1"/>
                </a:solidFill>
                <a:effectLst/>
                <a:latin typeface="+mn-lt"/>
                <a:ea typeface="+mn-ea"/>
                <a:cs typeface="+mn-cs"/>
              </a:rPr>
              <a:t>15</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20</a:t>
            </a:fld>
            <a:endParaRPr lang="en-US"/>
          </a:p>
        </p:txBody>
      </p:sp>
    </p:spTree>
    <p:extLst>
      <p:ext uri="{BB962C8B-B14F-4D97-AF65-F5344CB8AC3E}">
        <p14:creationId xmlns:p14="http://schemas.microsoft.com/office/powerpoint/2010/main" val="418618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21</a:t>
            </a:fld>
            <a:endParaRPr lang="en-US"/>
          </a:p>
        </p:txBody>
      </p:sp>
    </p:spTree>
    <p:extLst>
      <p:ext uri="{BB962C8B-B14F-4D97-AF65-F5344CB8AC3E}">
        <p14:creationId xmlns:p14="http://schemas.microsoft.com/office/powerpoint/2010/main" val="3077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504D1A6F-3DEF-463C-B8D4-95A7E6ABC6DE}" type="slidenum">
              <a:rPr lang="en-US" smtClean="0"/>
              <a:t>22</a:t>
            </a:fld>
            <a:endParaRPr lang="en-US"/>
          </a:p>
        </p:txBody>
      </p:sp>
    </p:spTree>
    <p:extLst>
      <p:ext uri="{BB962C8B-B14F-4D97-AF65-F5344CB8AC3E}">
        <p14:creationId xmlns:p14="http://schemas.microsoft.com/office/powerpoint/2010/main" val="1907931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23</a:t>
            </a:fld>
            <a:endParaRPr lang="en-US"/>
          </a:p>
        </p:txBody>
      </p:sp>
    </p:spTree>
    <p:extLst>
      <p:ext uri="{BB962C8B-B14F-4D97-AF65-F5344CB8AC3E}">
        <p14:creationId xmlns:p14="http://schemas.microsoft.com/office/powerpoint/2010/main" val="1353631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504D1A6F-3DEF-463C-B8D4-95A7E6ABC6DE}" type="slidenum">
              <a:rPr lang="en-US" smtClean="0"/>
              <a:t>24</a:t>
            </a:fld>
            <a:endParaRPr lang="en-US"/>
          </a:p>
        </p:txBody>
      </p:sp>
    </p:spTree>
    <p:extLst>
      <p:ext uri="{BB962C8B-B14F-4D97-AF65-F5344CB8AC3E}">
        <p14:creationId xmlns:p14="http://schemas.microsoft.com/office/powerpoint/2010/main" val="344092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25</a:t>
            </a:fld>
            <a:endParaRPr lang="en-US"/>
          </a:p>
        </p:txBody>
      </p:sp>
    </p:spTree>
    <p:extLst>
      <p:ext uri="{BB962C8B-B14F-4D97-AF65-F5344CB8AC3E}">
        <p14:creationId xmlns:p14="http://schemas.microsoft.com/office/powerpoint/2010/main" val="382510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2682B"/>
                </a:solidFill>
                <a:latin typeface="Arial" charset="0"/>
                <a:ea typeface="Arial" charset="0"/>
                <a:cs typeface="Arial" charset="0"/>
              </a:rPr>
              <a:t>Schools</a:t>
            </a:r>
            <a:r>
              <a:rPr lang="en-US" sz="1200" baseline="0" dirty="0">
                <a:solidFill>
                  <a:srgbClr val="F2682B"/>
                </a:solidFill>
                <a:latin typeface="Arial" charset="0"/>
                <a:ea typeface="Arial" charset="0"/>
                <a:cs typeface="Arial" charset="0"/>
              </a:rPr>
              <a:t> are not mandated to create a course for a student if it is not currently being offered at the receiving school. Some courses that were not available for transferring students include: AP Chinese, AP Arabic, and American Sign Language.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rgbClr val="F2682B"/>
              </a:solidFill>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F2682B"/>
                </a:solidFill>
                <a:latin typeface="Arial" charset="0"/>
                <a:ea typeface="Arial" charset="0"/>
                <a:cs typeface="Arial" charset="0"/>
              </a:rPr>
              <a:t>However some schools have researched and made these accommodations </a:t>
            </a:r>
            <a:r>
              <a:rPr lang="mr-IN" sz="1200" baseline="0" dirty="0">
                <a:solidFill>
                  <a:srgbClr val="F2682B"/>
                </a:solidFill>
                <a:latin typeface="Arial" charset="0"/>
                <a:ea typeface="Arial" charset="0"/>
                <a:cs typeface="Arial" charset="0"/>
              </a:rPr>
              <a:t>–</a:t>
            </a:r>
            <a:r>
              <a:rPr lang="en-US" sz="1200" baseline="0" dirty="0">
                <a:solidFill>
                  <a:srgbClr val="F2682B"/>
                </a:solidFill>
                <a:latin typeface="Arial" charset="0"/>
                <a:ea typeface="Arial" charset="0"/>
                <a:cs typeface="Arial" charset="0"/>
              </a:rPr>
              <a:t> which is usually based on the course/program offerings in the community, nearby schools, or school funding.  Some schools have purchased online courses or at the Community College.  </a:t>
            </a:r>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26</a:t>
            </a:fld>
            <a:endParaRPr lang="en-US"/>
          </a:p>
        </p:txBody>
      </p:sp>
    </p:spTree>
    <p:extLst>
      <p:ext uri="{BB962C8B-B14F-4D97-AF65-F5344CB8AC3E}">
        <p14:creationId xmlns:p14="http://schemas.microsoft.com/office/powerpoint/2010/main" val="1454132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27</a:t>
            </a:fld>
            <a:endParaRPr lang="en-US"/>
          </a:p>
        </p:txBody>
      </p:sp>
    </p:spTree>
    <p:extLst>
      <p:ext uri="{BB962C8B-B14F-4D97-AF65-F5344CB8AC3E}">
        <p14:creationId xmlns:p14="http://schemas.microsoft.com/office/powerpoint/2010/main" val="1744428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28</a:t>
            </a:fld>
            <a:endParaRPr lang="en-US"/>
          </a:p>
        </p:txBody>
      </p:sp>
    </p:spTree>
    <p:extLst>
      <p:ext uri="{BB962C8B-B14F-4D97-AF65-F5344CB8AC3E}">
        <p14:creationId xmlns:p14="http://schemas.microsoft.com/office/powerpoint/2010/main" val="1867896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Regardless of the length</a:t>
            </a:r>
            <a:r>
              <a:rPr lang="en-US" sz="1200" b="0" kern="1200" baseline="0" dirty="0">
                <a:solidFill>
                  <a:schemeClr val="tx1"/>
                </a:solidFill>
                <a:latin typeface="+mn-lt"/>
                <a:ea typeface="+mn-ea"/>
                <a:cs typeface="+mn-cs"/>
              </a:rPr>
              <a:t> of the assignment, what is important is that the student absence requested is based on the military member’s deployment or posting to a combat zone.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latin typeface="+mn-lt"/>
                <a:ea typeface="+mn-ea"/>
                <a:cs typeface="+mn-cs"/>
              </a:rPr>
              <a:t>An approved list of Combat Zones is available on the IRS website. This list is updated annually, and the current list is effective October 12, 2016. </a:t>
            </a:r>
          </a:p>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29</a:t>
            </a:fld>
            <a:endParaRPr lang="en-US"/>
          </a:p>
        </p:txBody>
      </p:sp>
    </p:spTree>
    <p:extLst>
      <p:ext uri="{BB962C8B-B14F-4D97-AF65-F5344CB8AC3E}">
        <p14:creationId xmlns:p14="http://schemas.microsoft.com/office/powerpoint/2010/main" val="94333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3</a:t>
            </a:fld>
            <a:endParaRPr lang="en-US"/>
          </a:p>
        </p:txBody>
      </p:sp>
    </p:spTree>
    <p:extLst>
      <p:ext uri="{BB962C8B-B14F-4D97-AF65-F5344CB8AC3E}">
        <p14:creationId xmlns:p14="http://schemas.microsoft.com/office/powerpoint/2010/main" val="88536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30</a:t>
            </a:fld>
            <a:endParaRPr lang="en-US"/>
          </a:p>
        </p:txBody>
      </p:sp>
    </p:spTree>
    <p:extLst>
      <p:ext uri="{BB962C8B-B14F-4D97-AF65-F5344CB8AC3E}">
        <p14:creationId xmlns:p14="http://schemas.microsoft.com/office/powerpoint/2010/main" val="1169330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504D1A6F-3DEF-463C-B8D4-95A7E6ABC6DE}" type="slidenum">
              <a:rPr lang="en-US" smtClean="0"/>
              <a:t>31</a:t>
            </a:fld>
            <a:endParaRPr lang="en-US"/>
          </a:p>
        </p:txBody>
      </p:sp>
    </p:spTree>
    <p:extLst>
      <p:ext uri="{BB962C8B-B14F-4D97-AF65-F5344CB8AC3E}">
        <p14:creationId xmlns:p14="http://schemas.microsoft.com/office/powerpoint/2010/main" val="1227806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32</a:t>
            </a:fld>
            <a:endParaRPr lang="en-US"/>
          </a:p>
        </p:txBody>
      </p:sp>
    </p:spTree>
    <p:extLst>
      <p:ext uri="{BB962C8B-B14F-4D97-AF65-F5344CB8AC3E}">
        <p14:creationId xmlns:p14="http://schemas.microsoft.com/office/powerpoint/2010/main" val="8454637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504D1A6F-3DEF-463C-B8D4-95A7E6ABC6DE}" type="slidenum">
              <a:rPr lang="en-US" smtClean="0"/>
              <a:t>33</a:t>
            </a:fld>
            <a:endParaRPr lang="en-US"/>
          </a:p>
        </p:txBody>
      </p:sp>
    </p:spTree>
    <p:extLst>
      <p:ext uri="{BB962C8B-B14F-4D97-AF65-F5344CB8AC3E}">
        <p14:creationId xmlns:p14="http://schemas.microsoft.com/office/powerpoint/2010/main" val="2034029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34</a:t>
            </a:fld>
            <a:endParaRPr lang="en-US"/>
          </a:p>
        </p:txBody>
      </p:sp>
    </p:spTree>
    <p:extLst>
      <p:ext uri="{BB962C8B-B14F-4D97-AF65-F5344CB8AC3E}">
        <p14:creationId xmlns:p14="http://schemas.microsoft.com/office/powerpoint/2010/main" val="1356759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35</a:t>
            </a:fld>
            <a:endParaRPr lang="en-US"/>
          </a:p>
        </p:txBody>
      </p:sp>
    </p:spTree>
    <p:extLst>
      <p:ext uri="{BB962C8B-B14F-4D97-AF65-F5344CB8AC3E}">
        <p14:creationId xmlns:p14="http://schemas.microsoft.com/office/powerpoint/2010/main" val="13723253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36</a:t>
            </a:fld>
            <a:endParaRPr lang="en-US"/>
          </a:p>
        </p:txBody>
      </p:sp>
    </p:spTree>
    <p:extLst>
      <p:ext uri="{BB962C8B-B14F-4D97-AF65-F5344CB8AC3E}">
        <p14:creationId xmlns:p14="http://schemas.microsoft.com/office/powerpoint/2010/main" val="5539758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37</a:t>
            </a:fld>
            <a:endParaRPr lang="en-US"/>
          </a:p>
        </p:txBody>
      </p:sp>
    </p:spTree>
    <p:extLst>
      <p:ext uri="{BB962C8B-B14F-4D97-AF65-F5344CB8AC3E}">
        <p14:creationId xmlns:p14="http://schemas.microsoft.com/office/powerpoint/2010/main" val="1565710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504D1A6F-3DEF-463C-B8D4-95A7E6ABC6DE}" type="slidenum">
              <a:rPr lang="en-US" smtClean="0"/>
              <a:t>38</a:t>
            </a:fld>
            <a:endParaRPr lang="en-US"/>
          </a:p>
        </p:txBody>
      </p:sp>
    </p:spTree>
    <p:extLst>
      <p:ext uri="{BB962C8B-B14F-4D97-AF65-F5344CB8AC3E}">
        <p14:creationId xmlns:p14="http://schemas.microsoft.com/office/powerpoint/2010/main" val="4215718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DC249-E1F0-4F30-B39A-41CAF840E13D}" type="slidenum">
              <a:rPr lang="en-US" smtClean="0"/>
              <a:t>39</a:t>
            </a:fld>
            <a:endParaRPr lang="en-US"/>
          </a:p>
        </p:txBody>
      </p:sp>
    </p:spTree>
    <p:extLst>
      <p:ext uri="{BB962C8B-B14F-4D97-AF65-F5344CB8AC3E}">
        <p14:creationId xmlns:p14="http://schemas.microsoft.com/office/powerpoint/2010/main" val="52386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ClrTx/>
              <a:buFont typeface="Arial" charset="0"/>
              <a:buChar char="•"/>
            </a:pPr>
            <a:endParaRPr lang="en-US" sz="1200" baseline="0" dirty="0">
              <a:solidFill>
                <a:schemeClr val="tx1"/>
              </a:solidFill>
              <a:latin typeface="Arial" charset="0"/>
              <a:ea typeface="Arial" charset="0"/>
              <a:cs typeface="Arial" charset="0"/>
            </a:endParaRPr>
          </a:p>
          <a:p>
            <a:pPr>
              <a:lnSpc>
                <a:spcPct val="100000"/>
              </a:lnSpc>
              <a:spcBef>
                <a:spcPts val="0"/>
              </a:spcBef>
              <a:spcAft>
                <a:spcPts val="0"/>
              </a:spcAft>
              <a:buClrTx/>
              <a:buFont typeface="Arial" charset="0"/>
              <a:buChar char="•"/>
            </a:pPr>
            <a:endParaRPr lang="en-US" sz="1200" baseline="0" dirty="0">
              <a:solidFill>
                <a:schemeClr val="tx1"/>
              </a:solidFill>
              <a:latin typeface="Arial" charset="0"/>
              <a:ea typeface="Arial" charset="0"/>
              <a:cs typeface="Arial" charset="0"/>
            </a:endParaRPr>
          </a:p>
          <a:p>
            <a:pPr>
              <a:lnSpc>
                <a:spcPct val="100000"/>
              </a:lnSpc>
              <a:spcBef>
                <a:spcPts val="0"/>
              </a:spcBef>
              <a:spcAft>
                <a:spcPts val="0"/>
              </a:spcAft>
              <a:buClrTx/>
              <a:buFont typeface="Arial" charset="0"/>
              <a:buChar char="•"/>
            </a:pPr>
            <a:endParaRPr lang="en-US" sz="1200" dirty="0">
              <a:solidFill>
                <a:schemeClr val="tx1"/>
              </a:solidFill>
              <a:latin typeface="Arial" charset="0"/>
              <a:ea typeface="Arial" charset="0"/>
              <a:cs typeface="Arial" charset="0"/>
            </a:endParaRPr>
          </a:p>
          <a:p>
            <a:pPr>
              <a:lnSpc>
                <a:spcPct val="100000"/>
              </a:lnSpc>
              <a:spcBef>
                <a:spcPts val="0"/>
              </a:spcBef>
              <a:spcAft>
                <a:spcPts val="0"/>
              </a:spcAft>
              <a:buClrTx/>
              <a:buFont typeface="Arial" charset="0"/>
              <a:buChar char="•"/>
            </a:pPr>
            <a:endParaRPr lang="en-US" sz="1200" dirty="0">
              <a:solidFill>
                <a:schemeClr val="tx1"/>
              </a:solidFill>
              <a:latin typeface="Arial" charset="0"/>
              <a:ea typeface="Arial" charset="0"/>
              <a:cs typeface="Arial" charset="0"/>
            </a:endParaRPr>
          </a:p>
          <a:p>
            <a:pPr marL="0" indent="0">
              <a:lnSpc>
                <a:spcPct val="100000"/>
              </a:lnSpc>
              <a:spcBef>
                <a:spcPts val="0"/>
              </a:spcBef>
              <a:spcAft>
                <a:spcPts val="0"/>
              </a:spcAft>
              <a:buClrTx/>
              <a:buNone/>
            </a:pPr>
            <a:endParaRPr lang="en-US" sz="1200" dirty="0">
              <a:solidFill>
                <a:schemeClr val="tx1"/>
              </a:solidFill>
              <a:latin typeface="Arial"/>
              <a:cs typeface="Arial"/>
            </a:endParaRPr>
          </a:p>
          <a:p>
            <a:pPr marL="0" indent="0">
              <a:lnSpc>
                <a:spcPct val="100000"/>
              </a:lnSpc>
              <a:spcBef>
                <a:spcPts val="0"/>
              </a:spcBef>
              <a:spcAft>
                <a:spcPts val="0"/>
              </a:spcAft>
              <a:buClrTx/>
              <a:buNone/>
            </a:pPr>
            <a:endParaRPr lang="en-US" sz="1200" dirty="0">
              <a:solidFill>
                <a:schemeClr val="tx1"/>
              </a:solidFill>
              <a:latin typeface="Arial"/>
              <a:ea typeface="Arial" charset="0"/>
              <a:cs typeface="Arial"/>
            </a:endParaRPr>
          </a:p>
        </p:txBody>
      </p:sp>
      <p:sp>
        <p:nvSpPr>
          <p:cNvPr id="4" name="Slide Number Placeholder 3"/>
          <p:cNvSpPr>
            <a:spLocks noGrp="1"/>
          </p:cNvSpPr>
          <p:nvPr>
            <p:ph type="sldNum" sz="quarter" idx="10"/>
          </p:nvPr>
        </p:nvSpPr>
        <p:spPr/>
        <p:txBody>
          <a:bodyPr/>
          <a:lstStyle/>
          <a:p>
            <a:fld id="{504D1A6F-3DEF-463C-B8D4-95A7E6ABC6DE}" type="slidenum">
              <a:rPr lang="en-US" smtClean="0"/>
              <a:t>4</a:t>
            </a:fld>
            <a:endParaRPr lang="en-US"/>
          </a:p>
        </p:txBody>
      </p:sp>
    </p:spTree>
    <p:extLst>
      <p:ext uri="{BB962C8B-B14F-4D97-AF65-F5344CB8AC3E}">
        <p14:creationId xmlns:p14="http://schemas.microsoft.com/office/powerpoint/2010/main" val="16899403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article is used widely and most often due to varying graduation requirements between and across states, and/or in receiving states with mandated exit exams (i.e. TX, VA).  If a student arrives during his/her senior year, and is unable to meet the graduation requirements in the receiving school, the student may obtain a diploma from the previous school if the graduation requirements are met. </a:t>
            </a:r>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40</a:t>
            </a:fld>
            <a:endParaRPr lang="en-US"/>
          </a:p>
        </p:txBody>
      </p:sp>
    </p:spTree>
    <p:extLst>
      <p:ext uri="{BB962C8B-B14F-4D97-AF65-F5344CB8AC3E}">
        <p14:creationId xmlns:p14="http://schemas.microsoft.com/office/powerpoint/2010/main" val="27190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41</a:t>
            </a:fld>
            <a:endParaRPr lang="en-US"/>
          </a:p>
        </p:txBody>
      </p:sp>
    </p:spTree>
    <p:extLst>
      <p:ext uri="{BB962C8B-B14F-4D97-AF65-F5344CB8AC3E}">
        <p14:creationId xmlns:p14="http://schemas.microsoft.com/office/powerpoint/2010/main" val="3580408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42</a:t>
            </a:fld>
            <a:endParaRPr lang="en-US"/>
          </a:p>
        </p:txBody>
      </p:sp>
    </p:spTree>
    <p:extLst>
      <p:ext uri="{BB962C8B-B14F-4D97-AF65-F5344CB8AC3E}">
        <p14:creationId xmlns:p14="http://schemas.microsoft.com/office/powerpoint/2010/main" val="1974076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504D1A6F-3DEF-463C-B8D4-95A7E6ABC6DE}" type="slidenum">
              <a:rPr lang="en-US" smtClean="0"/>
              <a:t>43</a:t>
            </a:fld>
            <a:endParaRPr lang="en-US"/>
          </a:p>
        </p:txBody>
      </p:sp>
    </p:spTree>
    <p:extLst>
      <p:ext uri="{BB962C8B-B14F-4D97-AF65-F5344CB8AC3E}">
        <p14:creationId xmlns:p14="http://schemas.microsoft.com/office/powerpoint/2010/main" val="12033218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a:t>
            </a:r>
            <a:r>
              <a:rPr lang="en-US" baseline="0" dirty="0"/>
              <a:t> families to follow the chain of command and try to work with the school first. </a:t>
            </a:r>
          </a:p>
          <a:p>
            <a:endParaRPr lang="en-US" baseline="0" dirty="0"/>
          </a:p>
          <a:p>
            <a:r>
              <a:rPr lang="en-US" baseline="0" dirty="0"/>
              <a:t>We encourage parents to contact the military School Liaison Officer (if available in your </a:t>
            </a:r>
            <a:r>
              <a:rPr lang="en-US" baseline="0" dirty="0" err="1"/>
              <a:t>ares</a:t>
            </a:r>
            <a:r>
              <a:rPr lang="en-US" baseline="0" dirty="0"/>
              <a:t>) to assist.  </a:t>
            </a:r>
          </a:p>
          <a:p>
            <a:endParaRPr lang="en-US" baseline="0" dirty="0"/>
          </a:p>
          <a:p>
            <a:r>
              <a:rPr lang="en-US" baseline="0" dirty="0"/>
              <a:t>If the case is not resolved, then we advise parents to contact the principal, then district superintendent.</a:t>
            </a:r>
          </a:p>
          <a:p>
            <a:endParaRPr lang="en-US" baseline="0" dirty="0"/>
          </a:p>
          <a:p>
            <a:r>
              <a:rPr lang="en-US" baseline="0" dirty="0"/>
              <a:t>Then State Commissioner. </a:t>
            </a:r>
          </a:p>
          <a:p>
            <a:endParaRPr lang="en-US" baseline="0" dirty="0"/>
          </a:p>
          <a:p>
            <a:r>
              <a:rPr lang="en-US" baseline="0" dirty="0"/>
              <a:t>Schools should also follow the same process, and work internally. For clarification, we ask districts and schools to check with their State Commissioner first. </a:t>
            </a:r>
          </a:p>
          <a:p>
            <a:endParaRPr lang="en-US" baseline="0" dirty="0"/>
          </a:p>
          <a:p>
            <a:r>
              <a:rPr lang="en-US" baseline="0" dirty="0"/>
              <a:t>Should parents or schools contact us directly at the national office, we connect them with their sending and receiving State Commissioner who can work the case down the chain </a:t>
            </a:r>
            <a:r>
              <a:rPr lang="mr-IN" baseline="0" dirty="0"/>
              <a:t>–</a:t>
            </a:r>
            <a:r>
              <a:rPr lang="en-US" baseline="0" dirty="0"/>
              <a:t> and as appropriate. </a:t>
            </a:r>
          </a:p>
          <a:p>
            <a:endParaRPr lang="en-US" baseline="0" dirty="0"/>
          </a:p>
          <a:p>
            <a:r>
              <a:rPr lang="en-US" baseline="0" dirty="0"/>
              <a:t>The most successful implementations of the Compact are states where the Commissioner and the State Education Department work closely in tandem. In addition, these states often conduct training or provide regulatory guidance on the Compact directly to districts or schools. </a:t>
            </a:r>
          </a:p>
          <a:p>
            <a:endParaRPr lang="en-US" baseline="0" dirty="0"/>
          </a:p>
        </p:txBody>
      </p:sp>
      <p:sp>
        <p:nvSpPr>
          <p:cNvPr id="4" name="Slide Number Placeholder 3"/>
          <p:cNvSpPr>
            <a:spLocks noGrp="1"/>
          </p:cNvSpPr>
          <p:nvPr>
            <p:ph type="sldNum" sz="quarter" idx="10"/>
          </p:nvPr>
        </p:nvSpPr>
        <p:spPr/>
        <p:txBody>
          <a:bodyPr/>
          <a:lstStyle/>
          <a:p>
            <a:fld id="{504D1A6F-3DEF-463C-B8D4-95A7E6ABC6DE}" type="slidenum">
              <a:rPr lang="en-US" smtClean="0"/>
              <a:t>44</a:t>
            </a:fld>
            <a:endParaRPr lang="en-US"/>
          </a:p>
        </p:txBody>
      </p:sp>
    </p:spTree>
    <p:extLst>
      <p:ext uri="{BB962C8B-B14F-4D97-AF65-F5344CB8AC3E}">
        <p14:creationId xmlns:p14="http://schemas.microsoft.com/office/powerpoint/2010/main" val="19697106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FY16-17, the national office</a:t>
            </a:r>
            <a:r>
              <a:rPr lang="en-US" baseline="0" dirty="0"/>
              <a:t> analyzed calls and inquiries to their office. </a:t>
            </a:r>
          </a:p>
          <a:p>
            <a:endParaRPr lang="en-US" baseline="0" dirty="0"/>
          </a:p>
          <a:p>
            <a:r>
              <a:rPr lang="en-US" baseline="0" dirty="0"/>
              <a:t>This report is specific to the national level only, and and does not include state specific data.</a:t>
            </a:r>
          </a:p>
          <a:p>
            <a:endParaRPr lang="en-US" baseline="0" dirty="0"/>
          </a:p>
          <a:p>
            <a:r>
              <a:rPr lang="en-US" baseline="0" dirty="0"/>
              <a:t>Most cases are received through parents, then military/school liaisons, then Commissioners. </a:t>
            </a:r>
          </a:p>
          <a:p>
            <a:endParaRPr lang="en-US" baseline="0" dirty="0"/>
          </a:p>
          <a:p>
            <a:r>
              <a:rPr lang="en-US" baseline="0" dirty="0"/>
              <a:t>Most cases are from higher impacted states. </a:t>
            </a:r>
          </a:p>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45</a:t>
            </a:fld>
            <a:endParaRPr lang="en-US"/>
          </a:p>
        </p:txBody>
      </p:sp>
    </p:spTree>
    <p:extLst>
      <p:ext uri="{BB962C8B-B14F-4D97-AF65-F5344CB8AC3E}">
        <p14:creationId xmlns:p14="http://schemas.microsoft.com/office/powerpoint/2010/main" val="11315378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46</a:t>
            </a:fld>
            <a:endParaRPr lang="en-US"/>
          </a:p>
        </p:txBody>
      </p:sp>
    </p:spTree>
    <p:extLst>
      <p:ext uri="{BB962C8B-B14F-4D97-AF65-F5344CB8AC3E}">
        <p14:creationId xmlns:p14="http://schemas.microsoft.com/office/powerpoint/2010/main" val="1613978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slides notes cases that were outside of the Compact scope. </a:t>
            </a:r>
          </a:p>
          <a:p>
            <a:endParaRPr lang="en-US" baseline="0" dirty="0"/>
          </a:p>
          <a:p>
            <a:r>
              <a:rPr lang="en-US" baseline="0" dirty="0"/>
              <a:t>Most parents inquired about Parent Preferred School Choice. They sought preferred entry into a private or charter school based on their military status.  They usually missed the application date or they wanted to know how they could circumvent the lottery system.  </a:t>
            </a:r>
          </a:p>
          <a:p>
            <a:endParaRPr lang="en-US" baseline="0" dirty="0"/>
          </a:p>
          <a:p>
            <a:r>
              <a:rPr lang="en-US" baseline="0" dirty="0"/>
              <a:t>GPA calculation is of concern. As states, districts and schools vary in their GPA calculation </a:t>
            </a:r>
            <a:r>
              <a:rPr lang="mr-IN" baseline="0" dirty="0"/>
              <a:t>–</a:t>
            </a:r>
            <a:r>
              <a:rPr lang="en-US" baseline="0" dirty="0"/>
              <a:t> this is a frequent challenge for students.  (i.e. Honors vs. AP courses. Some districts will weight Honors on a 5 point scale and AP on a six, while the typical norm is 4 and 5.)</a:t>
            </a:r>
          </a:p>
          <a:p>
            <a:endParaRPr lang="en-US" baseline="0" dirty="0"/>
          </a:p>
          <a:p>
            <a:r>
              <a:rPr lang="en-US" baseline="0" dirty="0"/>
              <a:t>Entry into kindergarten is also of concern. However the Compact covers Kindergarten students that have both enrolled and attended Kindergarten in the sending state to continue in the receiving one.</a:t>
            </a:r>
          </a:p>
          <a:p>
            <a:endParaRPr lang="en-US" baseline="0" dirty="0"/>
          </a:p>
          <a:p>
            <a:r>
              <a:rPr lang="en-US" baseline="0" dirty="0"/>
              <a:t>Lastly, non-passage of courses were an issue.  Meaning in these cases, students did not receive passing grades for their required graduation courses.  The Compact also does not alter grades, courses, or student transcripts.  </a:t>
            </a:r>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47</a:t>
            </a:fld>
            <a:endParaRPr lang="en-US"/>
          </a:p>
        </p:txBody>
      </p:sp>
    </p:spTree>
    <p:extLst>
      <p:ext uri="{BB962C8B-B14F-4D97-AF65-F5344CB8AC3E}">
        <p14:creationId xmlns:p14="http://schemas.microsoft.com/office/powerpoint/2010/main" val="17405976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D1A6F-3DEF-463C-B8D4-95A7E6ABC6DE}" type="slidenum">
              <a:rPr lang="en-US" smtClean="0"/>
              <a:t>48</a:t>
            </a:fld>
            <a:endParaRPr lang="en-US"/>
          </a:p>
        </p:txBody>
      </p:sp>
    </p:spTree>
    <p:extLst>
      <p:ext uri="{BB962C8B-B14F-4D97-AF65-F5344CB8AC3E}">
        <p14:creationId xmlns:p14="http://schemas.microsoft.com/office/powerpoint/2010/main" val="19104647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49</a:t>
            </a:fld>
            <a:endParaRPr lang="en-US"/>
          </a:p>
        </p:txBody>
      </p:sp>
    </p:spTree>
    <p:extLst>
      <p:ext uri="{BB962C8B-B14F-4D97-AF65-F5344CB8AC3E}">
        <p14:creationId xmlns:p14="http://schemas.microsoft.com/office/powerpoint/2010/main" val="187550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ClrTx/>
              <a:buFont typeface="Arial" charset="0"/>
              <a:buChar char="•"/>
            </a:pPr>
            <a:endParaRPr lang="en-US" sz="1200" baseline="0" dirty="0">
              <a:solidFill>
                <a:schemeClr val="tx1"/>
              </a:solidFill>
              <a:latin typeface="Arial" charset="0"/>
              <a:ea typeface="Arial" charset="0"/>
              <a:cs typeface="Arial" charset="0"/>
            </a:endParaRPr>
          </a:p>
          <a:p>
            <a:pPr>
              <a:lnSpc>
                <a:spcPct val="100000"/>
              </a:lnSpc>
              <a:spcBef>
                <a:spcPts val="0"/>
              </a:spcBef>
              <a:spcAft>
                <a:spcPts val="0"/>
              </a:spcAft>
              <a:buClrTx/>
              <a:buFont typeface="Arial" charset="0"/>
              <a:buChar char="•"/>
            </a:pPr>
            <a:endParaRPr lang="en-US" sz="1200" baseline="0" dirty="0">
              <a:solidFill>
                <a:schemeClr val="tx1"/>
              </a:solidFill>
              <a:latin typeface="Arial" charset="0"/>
              <a:ea typeface="Arial" charset="0"/>
              <a:cs typeface="Arial" charset="0"/>
            </a:endParaRPr>
          </a:p>
          <a:p>
            <a:pPr>
              <a:lnSpc>
                <a:spcPct val="100000"/>
              </a:lnSpc>
              <a:spcBef>
                <a:spcPts val="0"/>
              </a:spcBef>
              <a:spcAft>
                <a:spcPts val="0"/>
              </a:spcAft>
              <a:buClrTx/>
              <a:buFont typeface="Arial" charset="0"/>
              <a:buChar char="•"/>
            </a:pPr>
            <a:endParaRPr lang="en-US" sz="1200" dirty="0">
              <a:solidFill>
                <a:schemeClr val="tx1"/>
              </a:solidFill>
              <a:latin typeface="Arial" charset="0"/>
              <a:ea typeface="Arial" charset="0"/>
              <a:cs typeface="Arial" charset="0"/>
            </a:endParaRPr>
          </a:p>
          <a:p>
            <a:pPr>
              <a:lnSpc>
                <a:spcPct val="100000"/>
              </a:lnSpc>
              <a:spcBef>
                <a:spcPts val="0"/>
              </a:spcBef>
              <a:spcAft>
                <a:spcPts val="0"/>
              </a:spcAft>
              <a:buClrTx/>
              <a:buFont typeface="Arial" charset="0"/>
              <a:buChar char="•"/>
            </a:pPr>
            <a:endParaRPr lang="en-US" sz="1200" dirty="0">
              <a:solidFill>
                <a:schemeClr val="tx1"/>
              </a:solidFill>
              <a:latin typeface="Arial" charset="0"/>
              <a:ea typeface="Arial" charset="0"/>
              <a:cs typeface="Arial" charset="0"/>
            </a:endParaRPr>
          </a:p>
          <a:p>
            <a:pPr marL="0" indent="0">
              <a:lnSpc>
                <a:spcPct val="100000"/>
              </a:lnSpc>
              <a:spcBef>
                <a:spcPts val="0"/>
              </a:spcBef>
              <a:spcAft>
                <a:spcPts val="0"/>
              </a:spcAft>
              <a:buClrTx/>
              <a:buNone/>
            </a:pPr>
            <a:endParaRPr lang="en-US" sz="1200" dirty="0">
              <a:solidFill>
                <a:schemeClr val="tx1"/>
              </a:solidFill>
              <a:latin typeface="Arial"/>
              <a:cs typeface="Arial"/>
            </a:endParaRPr>
          </a:p>
          <a:p>
            <a:pPr marL="0" indent="0">
              <a:lnSpc>
                <a:spcPct val="100000"/>
              </a:lnSpc>
              <a:spcBef>
                <a:spcPts val="0"/>
              </a:spcBef>
              <a:spcAft>
                <a:spcPts val="0"/>
              </a:spcAft>
              <a:buClrTx/>
              <a:buNone/>
            </a:pPr>
            <a:endParaRPr lang="en-US" sz="1200" dirty="0">
              <a:solidFill>
                <a:schemeClr val="tx1"/>
              </a:solidFill>
              <a:latin typeface="Arial"/>
              <a:ea typeface="Arial" charset="0"/>
              <a:cs typeface="Arial"/>
            </a:endParaRPr>
          </a:p>
        </p:txBody>
      </p:sp>
      <p:sp>
        <p:nvSpPr>
          <p:cNvPr id="4" name="Slide Number Placeholder 3"/>
          <p:cNvSpPr>
            <a:spLocks noGrp="1"/>
          </p:cNvSpPr>
          <p:nvPr>
            <p:ph type="sldNum" sz="quarter" idx="10"/>
          </p:nvPr>
        </p:nvSpPr>
        <p:spPr/>
        <p:txBody>
          <a:bodyPr/>
          <a:lstStyle/>
          <a:p>
            <a:fld id="{504D1A6F-3DEF-463C-B8D4-95A7E6ABC6DE}" type="slidenum">
              <a:rPr lang="en-US" smtClean="0"/>
              <a:t>5</a:t>
            </a:fld>
            <a:endParaRPr lang="en-US"/>
          </a:p>
        </p:txBody>
      </p:sp>
    </p:spTree>
    <p:extLst>
      <p:ext uri="{BB962C8B-B14F-4D97-AF65-F5344CB8AC3E}">
        <p14:creationId xmlns:p14="http://schemas.microsoft.com/office/powerpoint/2010/main" val="107009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F8FB1BBF-7A2F-49B6-8FBF-7F4D884E37FB}" type="slidenum">
              <a:rPr lang="en-US"/>
              <a:pPr/>
              <a:t>6</a:t>
            </a:fld>
            <a:endParaRPr lang="en-US"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a:lnSpc>
                <a:spcPct val="100000"/>
              </a:lnSpc>
              <a:spcBef>
                <a:spcPts val="0"/>
              </a:spcBef>
              <a:spcAft>
                <a:spcPts val="0"/>
              </a:spcAft>
              <a:buClrTx/>
              <a:buFontTx/>
              <a:buNone/>
            </a:pPr>
            <a:r>
              <a:rPr lang="en-US" sz="1200" dirty="0">
                <a:solidFill>
                  <a:schemeClr val="tx1"/>
                </a:solidFill>
                <a:latin typeface="Arial" charset="0"/>
                <a:ea typeface="Arial" charset="0"/>
                <a:cs typeface="Arial" charset="0"/>
              </a:rPr>
              <a:t>Where do</a:t>
            </a:r>
            <a:r>
              <a:rPr lang="en-US" sz="1200" baseline="0" dirty="0">
                <a:solidFill>
                  <a:schemeClr val="tx1"/>
                </a:solidFill>
                <a:latin typeface="Arial" charset="0"/>
                <a:ea typeface="Arial" charset="0"/>
                <a:cs typeface="Arial" charset="0"/>
              </a:rPr>
              <a:t> they go to school?</a:t>
            </a:r>
            <a:endParaRPr lang="en-US" sz="1200" dirty="0">
              <a:solidFill>
                <a:schemeClr val="tx1"/>
              </a:solidFill>
              <a:latin typeface="Arial" charset="0"/>
              <a:ea typeface="Arial" charset="0"/>
              <a:cs typeface="Arial" charset="0"/>
            </a:endParaRPr>
          </a:p>
          <a:p>
            <a:pPr>
              <a:lnSpc>
                <a:spcPct val="100000"/>
              </a:lnSpc>
              <a:spcBef>
                <a:spcPts val="0"/>
              </a:spcBef>
              <a:spcAft>
                <a:spcPts val="0"/>
              </a:spcAft>
              <a:buClrTx/>
              <a:buFont typeface="Arial" charset="0"/>
              <a:buChar char="•"/>
            </a:pPr>
            <a:r>
              <a:rPr lang="en-US" sz="1200" baseline="0" dirty="0">
                <a:solidFill>
                  <a:schemeClr val="tx1"/>
                </a:solidFill>
                <a:latin typeface="Arial" charset="0"/>
                <a:ea typeface="Arial" charset="0"/>
                <a:cs typeface="Arial" charset="0"/>
              </a:rPr>
              <a:t> Public schools 478,800 (76%)</a:t>
            </a:r>
          </a:p>
          <a:p>
            <a:pPr>
              <a:lnSpc>
                <a:spcPct val="100000"/>
              </a:lnSpc>
              <a:spcBef>
                <a:spcPts val="0"/>
              </a:spcBef>
              <a:spcAft>
                <a:spcPts val="0"/>
              </a:spcAft>
              <a:buClrTx/>
              <a:buFont typeface="Arial" charset="0"/>
              <a:buChar char="•"/>
            </a:pPr>
            <a:r>
              <a:rPr lang="en-US" sz="1200" baseline="0" dirty="0">
                <a:solidFill>
                  <a:schemeClr val="tx1"/>
                </a:solidFill>
                <a:latin typeface="Arial" charset="0"/>
                <a:ea typeface="Arial" charset="0"/>
                <a:cs typeface="Arial" charset="0"/>
              </a:rPr>
              <a:t> Private 6,300 (10%)</a:t>
            </a:r>
          </a:p>
          <a:p>
            <a:pPr>
              <a:lnSpc>
                <a:spcPct val="100000"/>
              </a:lnSpc>
              <a:spcBef>
                <a:spcPts val="0"/>
              </a:spcBef>
              <a:spcAft>
                <a:spcPts val="0"/>
              </a:spcAft>
              <a:buClrTx/>
              <a:buFont typeface="Arial" charset="0"/>
              <a:buChar char="•"/>
            </a:pPr>
            <a:r>
              <a:rPr lang="en-US" sz="1200" baseline="0" dirty="0">
                <a:solidFill>
                  <a:schemeClr val="tx1"/>
                </a:solidFill>
                <a:latin typeface="Arial" charset="0"/>
                <a:ea typeface="Arial" charset="0"/>
                <a:cs typeface="Arial" charset="0"/>
              </a:rPr>
              <a:t>  DODEA 50,400 (8%)</a:t>
            </a:r>
          </a:p>
          <a:p>
            <a:pPr>
              <a:lnSpc>
                <a:spcPct val="100000"/>
              </a:lnSpc>
              <a:spcBef>
                <a:spcPts val="0"/>
              </a:spcBef>
              <a:spcAft>
                <a:spcPts val="0"/>
              </a:spcAft>
              <a:buClrTx/>
              <a:buFont typeface="Arial" charset="0"/>
              <a:buChar char="•"/>
            </a:pPr>
            <a:r>
              <a:rPr lang="en-US" sz="1200" baseline="0" dirty="0">
                <a:solidFill>
                  <a:schemeClr val="tx1"/>
                </a:solidFill>
                <a:latin typeface="Arial" charset="0"/>
                <a:ea typeface="Arial" charset="0"/>
                <a:cs typeface="Arial" charset="0"/>
              </a:rPr>
              <a:t> Homeschool 37,800 (6%)</a:t>
            </a:r>
          </a:p>
          <a:p>
            <a:pPr eaLnBrk="1" hangingPunct="1"/>
            <a:endParaRPr lang="en-US" dirty="0"/>
          </a:p>
        </p:txBody>
      </p:sp>
    </p:spTree>
    <p:extLst>
      <p:ext uri="{BB962C8B-B14F-4D97-AF65-F5344CB8AC3E}">
        <p14:creationId xmlns:p14="http://schemas.microsoft.com/office/powerpoint/2010/main" val="435556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200" baseline="0" dirty="0">
                <a:latin typeface="Arial" charset="0"/>
                <a:ea typeface="Arial" charset="0"/>
                <a:cs typeface="Arial" charset="0"/>
              </a:rPr>
              <a:t>C</a:t>
            </a:r>
            <a:r>
              <a:rPr lang="en-US" sz="1200" dirty="0">
                <a:latin typeface="Arial" charset="0"/>
                <a:ea typeface="Arial" charset="0"/>
                <a:cs typeface="Arial" charset="0"/>
              </a:rPr>
              <a:t>ompacts are contracts</a:t>
            </a:r>
            <a:r>
              <a:rPr lang="en-US" sz="1200" baseline="0" dirty="0">
                <a:latin typeface="Arial" charset="0"/>
                <a:ea typeface="Arial" charset="0"/>
                <a:cs typeface="Arial" charset="0"/>
              </a:rPr>
              <a:t> between states, it allows state governments to work collaboratively and jointly problem solve common concerns and issues without federal intervention regulation.  </a:t>
            </a:r>
          </a:p>
          <a:p>
            <a:pPr marL="0" marR="0" indent="0" algn="l" defTabSz="914400" rtl="0" eaLnBrk="1" fontAlgn="auto" latinLnBrk="0" hangingPunct="1">
              <a:lnSpc>
                <a:spcPct val="100000"/>
              </a:lnSpc>
              <a:spcBef>
                <a:spcPts val="600"/>
              </a:spcBef>
              <a:spcAft>
                <a:spcPts val="600"/>
              </a:spcAft>
              <a:buClrTx/>
              <a:buSzTx/>
              <a:buFontTx/>
              <a:buNone/>
              <a:tabLst/>
              <a:defRPr/>
            </a:pPr>
            <a:endParaRPr lang="en-US" sz="1200" baseline="0" dirty="0">
              <a:latin typeface="Arial" charset="0"/>
              <a:ea typeface="Arial" charset="0"/>
              <a:cs typeface="Arial" charset="0"/>
            </a:endParaRPr>
          </a:p>
          <a:p>
            <a:pPr marL="0" marR="0" indent="0" algn="l" defTabSz="914400" rtl="0" eaLnBrk="1" fontAlgn="auto" latinLnBrk="0" hangingPunct="1">
              <a:lnSpc>
                <a:spcPct val="100000"/>
              </a:lnSpc>
              <a:spcBef>
                <a:spcPts val="600"/>
              </a:spcBef>
              <a:spcAft>
                <a:spcPts val="600"/>
              </a:spcAft>
              <a:buClrTx/>
              <a:buSzTx/>
              <a:buFontTx/>
              <a:buNone/>
              <a:tabLst/>
              <a:defRPr/>
            </a:pPr>
            <a:r>
              <a:rPr lang="en-US" sz="1200" dirty="0">
                <a:latin typeface="Arial" charset="0"/>
                <a:ea typeface="Arial" charset="0"/>
                <a:cs typeface="Arial" charset="0"/>
              </a:rPr>
              <a:t>They</a:t>
            </a:r>
            <a:r>
              <a:rPr lang="en-US" sz="1200" baseline="0" dirty="0">
                <a:latin typeface="Arial" charset="0"/>
                <a:ea typeface="Arial" charset="0"/>
                <a:cs typeface="Arial" charset="0"/>
              </a:rPr>
              <a:t> a</a:t>
            </a:r>
            <a:r>
              <a:rPr lang="en-US" sz="1200" dirty="0">
                <a:latin typeface="Arial" charset="0"/>
                <a:ea typeface="Arial" charset="0"/>
                <a:cs typeface="Arial" charset="0"/>
              </a:rPr>
              <a:t>re</a:t>
            </a:r>
            <a:r>
              <a:rPr lang="en-US" sz="1200" baseline="0" dirty="0">
                <a:latin typeface="Arial" charset="0"/>
                <a:ea typeface="Arial" charset="0"/>
                <a:cs typeface="Arial" charset="0"/>
              </a:rPr>
              <a:t> i</a:t>
            </a:r>
            <a:r>
              <a:rPr lang="en-US" sz="1200" dirty="0">
                <a:latin typeface="Arial" charset="0"/>
                <a:ea typeface="Arial" charset="0"/>
                <a:cs typeface="Arial" charset="0"/>
              </a:rPr>
              <a:t>ncreasingly common</a:t>
            </a:r>
            <a:r>
              <a:rPr lang="en-US" sz="1200" baseline="0" dirty="0">
                <a:latin typeface="Arial" charset="0"/>
                <a:ea typeface="Arial" charset="0"/>
                <a:cs typeface="Arial" charset="0"/>
              </a:rPr>
              <a:t> and </a:t>
            </a:r>
            <a:r>
              <a:rPr lang="en-US" sz="1200" dirty="0">
                <a:latin typeface="Arial" charset="0"/>
                <a:ea typeface="Arial" charset="0"/>
                <a:cs typeface="Arial" charset="0"/>
              </a:rPr>
              <a:t>broader in scope.</a:t>
            </a:r>
            <a:r>
              <a:rPr lang="en-US" sz="1200" baseline="0" dirty="0">
                <a:latin typeface="Arial" charset="0"/>
                <a:ea typeface="Arial" charset="0"/>
                <a:cs typeface="Arial" charset="0"/>
              </a:rPr>
              <a:t> </a:t>
            </a:r>
          </a:p>
          <a:p>
            <a:pPr marL="0">
              <a:spcBef>
                <a:spcPts val="600"/>
              </a:spcBef>
              <a:spcAft>
                <a:spcPts val="600"/>
              </a:spcAft>
            </a:pPr>
            <a:endParaRPr lang="en-US" sz="2800" baseline="0" dirty="0">
              <a:latin typeface="Arial" charset="0"/>
              <a:ea typeface="Arial" charset="0"/>
              <a:cs typeface="Arial" charset="0"/>
            </a:endParaRPr>
          </a:p>
          <a:p>
            <a:pPr marL="0">
              <a:spcBef>
                <a:spcPts val="600"/>
              </a:spcBef>
              <a:spcAft>
                <a:spcPts val="600"/>
              </a:spcAft>
            </a:pPr>
            <a:endParaRPr lang="en-US" sz="280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04D1A6F-3DEF-463C-B8D4-95A7E6ABC6DE}" type="slidenum">
              <a:rPr lang="en-US" smtClean="0"/>
              <a:t>7</a:t>
            </a:fld>
            <a:endParaRPr lang="en-US"/>
          </a:p>
        </p:txBody>
      </p:sp>
    </p:spTree>
    <p:extLst>
      <p:ext uri="{BB962C8B-B14F-4D97-AF65-F5344CB8AC3E}">
        <p14:creationId xmlns:p14="http://schemas.microsoft.com/office/powerpoint/2010/main" val="447520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E97C08D-1469-F946-8943-7BD1A68B1A83}" type="slidenum">
              <a:rPr lang="en-US" altLang="en-US"/>
              <a:pPr>
                <a:spcBef>
                  <a:spcPct val="0"/>
                </a:spcBef>
              </a:pPr>
              <a:t>8</a:t>
            </a:fld>
            <a:endParaRPr lang="en-US" altLang="en-US"/>
          </a:p>
        </p:txBody>
      </p:sp>
      <p:sp>
        <p:nvSpPr>
          <p:cNvPr id="24579" name="Notes 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endParaRPr lang="en-US" altLang="en-US" dirty="0">
              <a:ea typeface="ＭＳ Ｐゴシック" charset="-128"/>
            </a:endParaRPr>
          </a:p>
          <a:p>
            <a:pPr marL="0" indent="0" eaLnBrk="1" hangingPunct="1">
              <a:spcBef>
                <a:spcPct val="0"/>
              </a:spcBef>
              <a:buFontTx/>
              <a:buNone/>
            </a:pPr>
            <a:r>
              <a:rPr lang="en-US" altLang="en-US" dirty="0">
                <a:ea typeface="ＭＳ Ｐゴシック" charset="-128"/>
              </a:rPr>
              <a:t>The mobile military lifestyle creates tough challenges for children, who attend on average 6 to 9 different school systems from kindergarten to 12th grade, and who often endure the anxiety of parental separation during deployments. </a:t>
            </a:r>
          </a:p>
          <a:p>
            <a:pPr marL="0" indent="0" eaLnBrk="1" hangingPunct="1">
              <a:spcBef>
                <a:spcPct val="0"/>
              </a:spcBef>
              <a:buFontTx/>
              <a:buNone/>
            </a:pPr>
            <a:endParaRPr lang="en-US" altLang="en-US" dirty="0">
              <a:ea typeface="ＭＳ Ｐゴシック" charset="-128"/>
            </a:endParaRPr>
          </a:p>
          <a:p>
            <a:pPr marL="171450" indent="-171450" eaLnBrk="1" hangingPunct="1">
              <a:spcBef>
                <a:spcPct val="0"/>
              </a:spcBef>
              <a:buFont typeface="Arial" charset="0"/>
              <a:buChar char="•"/>
            </a:pPr>
            <a:r>
              <a:rPr lang="en-US" altLang="en-US" dirty="0">
                <a:ea typeface="ＭＳ Ｐゴシック" charset="-128"/>
              </a:rPr>
              <a:t>To help overcome these educational transition issues of children of military families, the Office of the Secretary of Defense, working through the Defense-State Liaison Office (DSLO).</a:t>
            </a:r>
          </a:p>
          <a:p>
            <a:pPr marL="171450" indent="-171450" eaLnBrk="1" hangingPunct="1">
              <a:spcBef>
                <a:spcPct val="0"/>
              </a:spcBef>
              <a:buFont typeface="Arial" charset="0"/>
              <a:buChar char="•"/>
            </a:pPr>
            <a:r>
              <a:rPr lang="en-US" altLang="en-US" dirty="0">
                <a:ea typeface="ＭＳ Ｐゴシック" charset="-128"/>
              </a:rPr>
              <a:t>The</a:t>
            </a:r>
            <a:r>
              <a:rPr lang="en-US" altLang="en-US" baseline="0" dirty="0">
                <a:ea typeface="ＭＳ Ｐゴシック" charset="-128"/>
              </a:rPr>
              <a:t> DOD</a:t>
            </a:r>
            <a:r>
              <a:rPr lang="en-US" altLang="en-US" dirty="0">
                <a:ea typeface="ＭＳ Ｐゴシック" charset="-128"/>
              </a:rPr>
              <a:t> contracted The Council of State Governments (CSG) to develop the</a:t>
            </a:r>
            <a:r>
              <a:rPr lang="en-US" altLang="en-US" baseline="0" dirty="0">
                <a:ea typeface="ＭＳ Ｐゴシック" charset="-128"/>
              </a:rPr>
              <a:t> </a:t>
            </a:r>
            <a:r>
              <a:rPr lang="en-US" altLang="en-US" dirty="0">
                <a:ea typeface="ＭＳ Ｐゴシック" charset="-128"/>
              </a:rPr>
              <a:t>Compact. A variety of federal, state and local officials as well as national stakeholder organizations representing education groups and military families were included in the creation of this interstate agreement.</a:t>
            </a:r>
          </a:p>
          <a:p>
            <a:pPr marL="171450" indent="-171450" eaLnBrk="1" hangingPunct="1">
              <a:spcBef>
                <a:spcPct val="0"/>
              </a:spcBef>
              <a:buFont typeface="Arial" charset="0"/>
              <a:buChar char="•"/>
            </a:pPr>
            <a:r>
              <a:rPr lang="en-US" altLang="en-US" dirty="0">
                <a:ea typeface="ＭＳ Ｐゴシック" charset="-128"/>
              </a:rPr>
              <a:t>The goal of the Compact is to replace the widely varying treatment of transitioning military students with a comprehensive uniform procedure and policy to be followed in every school district of every state that chooses to join.</a:t>
            </a:r>
          </a:p>
          <a:p>
            <a:pPr marL="171450" indent="-171450" eaLnBrk="1" hangingPunct="1">
              <a:spcBef>
                <a:spcPct val="0"/>
              </a:spcBef>
              <a:buFont typeface="Arial" charset="0"/>
              <a:buChar char="•"/>
            </a:pPr>
            <a:r>
              <a:rPr lang="en-US" altLang="en-US" dirty="0">
                <a:ea typeface="ＭＳ Ｐゴシック" charset="-128"/>
              </a:rPr>
              <a:t>In 2014, we</a:t>
            </a:r>
            <a:r>
              <a:rPr lang="en-US" altLang="en-US" baseline="0" dirty="0">
                <a:ea typeface="ＭＳ Ｐゴシック" charset="-128"/>
              </a:rPr>
              <a:t> attained our goal – and all </a:t>
            </a:r>
            <a:r>
              <a:rPr lang="en-US" altLang="en-US" dirty="0">
                <a:ea typeface="ＭＳ Ｐゴシック" charset="-128"/>
              </a:rPr>
              <a:t>50 states, and the District of Columbia, signed</a:t>
            </a:r>
            <a:r>
              <a:rPr lang="en-US" altLang="en-US" baseline="0" dirty="0">
                <a:ea typeface="ＭＳ Ｐゴシック" charset="-128"/>
              </a:rPr>
              <a:t> onto the Compact</a:t>
            </a:r>
            <a:endParaRPr lang="en-US" altLang="en-US" dirty="0">
              <a:ea typeface="ＭＳ Ｐゴシック" charset="-128"/>
            </a:endParaRPr>
          </a:p>
          <a:p>
            <a:pPr marL="171450" indent="-171450" eaLnBrk="1" hangingPunct="1">
              <a:spcBef>
                <a:spcPct val="0"/>
              </a:spcBef>
              <a:buFont typeface="Arial" charset="0"/>
              <a:buChar char="•"/>
            </a:pPr>
            <a:r>
              <a:rPr lang="en-US" altLang="en-US" dirty="0">
                <a:ea typeface="ＭＳ Ｐゴシック" charset="-128"/>
              </a:rPr>
              <a:t>The</a:t>
            </a:r>
            <a:r>
              <a:rPr lang="en-US" altLang="en-US" baseline="0" dirty="0">
                <a:ea typeface="ＭＳ Ｐゴシック" charset="-128"/>
              </a:rPr>
              <a:t> </a:t>
            </a:r>
            <a:r>
              <a:rPr lang="en-US" altLang="en-US" dirty="0">
                <a:ea typeface="ＭＳ Ｐゴシック" charset="-128"/>
              </a:rPr>
              <a:t>Compact is specific in it’s</a:t>
            </a:r>
            <a:r>
              <a:rPr lang="en-US" altLang="en-US" baseline="0" dirty="0">
                <a:ea typeface="ＭＳ Ｐゴシック" charset="-128"/>
              </a:rPr>
              <a:t> rules and </a:t>
            </a:r>
            <a:r>
              <a:rPr lang="en-US" altLang="en-US" dirty="0">
                <a:ea typeface="ＭＳ Ｐゴシック" charset="-128"/>
              </a:rPr>
              <a:t>provisions apply only to students transferring intrastate,</a:t>
            </a:r>
            <a:r>
              <a:rPr lang="en-US" altLang="en-US" baseline="0" dirty="0">
                <a:ea typeface="ＭＳ Ｐゴシック" charset="-128"/>
              </a:rPr>
              <a:t> or</a:t>
            </a:r>
            <a:r>
              <a:rPr lang="en-US" altLang="en-US" dirty="0">
                <a:ea typeface="ＭＳ Ｐゴシック" charset="-128"/>
              </a:rPr>
              <a:t> between</a:t>
            </a:r>
            <a:r>
              <a:rPr lang="en-US" altLang="en-US" baseline="0" dirty="0">
                <a:ea typeface="ＭＳ Ｐゴシック" charset="-128"/>
              </a:rPr>
              <a:t> </a:t>
            </a:r>
            <a:r>
              <a:rPr lang="en-US" altLang="en-US" dirty="0">
                <a:ea typeface="ＭＳ Ｐゴシック" charset="-128"/>
              </a:rPr>
              <a:t>states.</a:t>
            </a:r>
          </a:p>
        </p:txBody>
      </p:sp>
    </p:spTree>
    <p:extLst>
      <p:ext uri="{BB962C8B-B14F-4D97-AF65-F5344CB8AC3E}">
        <p14:creationId xmlns:p14="http://schemas.microsoft.com/office/powerpoint/2010/main" val="472280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Our initial goal was to obtain the membership of all 50 states plus the District of Columbia. With this achieved, the next step in 2016 was developing our first Mission, Vision and Strategic Plan </a:t>
            </a:r>
            <a:r>
              <a:rPr lang="mr-IN" baseline="0" dirty="0"/>
              <a:t>–</a:t>
            </a:r>
            <a:r>
              <a:rPr lang="en-US" baseline="0" dirty="0"/>
              <a:t> which was adopted by the Commission in 2016 at our Annual Business Meeting. </a:t>
            </a:r>
          </a:p>
          <a:p>
            <a:endParaRPr lang="en-US" baseline="0" dirty="0"/>
          </a:p>
          <a:p>
            <a:r>
              <a:rPr lang="en-US" baseline="0" dirty="0"/>
              <a:t>We are currently focused on compliance and ensuring member states uphold the Compact provisions. </a:t>
            </a:r>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9</a:t>
            </a:fld>
            <a:endParaRPr lang="en-US"/>
          </a:p>
        </p:txBody>
      </p:sp>
    </p:spTree>
    <p:extLst>
      <p:ext uri="{BB962C8B-B14F-4D97-AF65-F5344CB8AC3E}">
        <p14:creationId xmlns:p14="http://schemas.microsoft.com/office/powerpoint/2010/main" val="202485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44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991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344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43839D1-6EAB-A442-9697-CF3DB493EEEA}" type="slidenum">
              <a:rPr lang="en-US" altLang="en-US"/>
              <a:pPr>
                <a:defRPr/>
              </a:pPr>
              <a:t>‹#›</a:t>
            </a:fld>
            <a:endParaRPr lang="en-US" altLang="en-US"/>
          </a:p>
        </p:txBody>
      </p:sp>
    </p:spTree>
    <p:extLst>
      <p:ext uri="{BB962C8B-B14F-4D97-AF65-F5344CB8AC3E}">
        <p14:creationId xmlns:p14="http://schemas.microsoft.com/office/powerpoint/2010/main" val="211261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6CA6B-D86D-4469-B92F-A6D5ABFD3705}" type="slidenum">
              <a:rPr lang="en-US" smtClean="0"/>
              <a:t>‹#›</a:t>
            </a:fld>
            <a:endParaRPr lang="en-US"/>
          </a:p>
        </p:txBody>
      </p:sp>
    </p:spTree>
    <p:extLst>
      <p:ext uri="{BB962C8B-B14F-4D97-AF65-F5344CB8AC3E}">
        <p14:creationId xmlns:p14="http://schemas.microsoft.com/office/powerpoint/2010/main" val="179878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B092D0-B4D0-7543-B3B4-8CB18620BC92}" type="datetime1">
              <a:rPr lang="en-US" smtClean="0"/>
              <a:t>11/14/2017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www.MilitaryChild.org </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2BE34C5-4E89-4221-82B9-C22D8842AB07}" type="slidenum">
              <a:rPr lang="en-US" smtClean="0"/>
              <a:t>‹#›</a:t>
            </a:fld>
            <a:endParaRPr lang="en-US" dirty="0"/>
          </a:p>
        </p:txBody>
      </p:sp>
    </p:spTree>
    <p:extLst>
      <p:ext uri="{BB962C8B-B14F-4D97-AF65-F5344CB8AC3E}">
        <p14:creationId xmlns:p14="http://schemas.microsoft.com/office/powerpoint/2010/main" val="819074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807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19200" y="1600200"/>
            <a:ext cx="6705600" cy="60960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vl3pPr>
              <a:defRPr sz="1600">
                <a:solidFill>
                  <a:schemeClr val="tx1"/>
                </a:solidFill>
                <a:latin typeface="Arial" panose="020B0604020202020204" pitchFamily="34" charset="0"/>
                <a:cs typeface="Arial" panose="020B0604020202020204" pitchFamily="34" charset="0"/>
              </a:defRPr>
            </a:lvl3pPr>
            <a:lvl4pPr>
              <a:defRPr sz="1600">
                <a:solidFill>
                  <a:schemeClr val="tx1"/>
                </a:solidFill>
                <a:latin typeface="Arial" panose="020B0604020202020204" pitchFamily="34" charset="0"/>
                <a:cs typeface="Arial" panose="020B0604020202020204" pitchFamily="34" charset="0"/>
              </a:defRPr>
            </a:lvl4pPr>
            <a:lvl5pPr>
              <a:defRPr sz="1600">
                <a:solidFill>
                  <a:schemeClr val="tx1"/>
                </a:solidFill>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54794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19200" y="1600200"/>
            <a:ext cx="6705600" cy="60960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vl3pPr>
              <a:defRPr sz="1600">
                <a:solidFill>
                  <a:schemeClr val="tx1"/>
                </a:solidFill>
                <a:latin typeface="Arial" panose="020B0604020202020204" pitchFamily="34" charset="0"/>
                <a:cs typeface="Arial" panose="020B0604020202020204" pitchFamily="34" charset="0"/>
              </a:defRPr>
            </a:lvl3pPr>
            <a:lvl4pPr>
              <a:defRPr sz="1600">
                <a:solidFill>
                  <a:schemeClr val="tx1"/>
                </a:solidFill>
                <a:latin typeface="Arial" panose="020B0604020202020204" pitchFamily="34" charset="0"/>
                <a:cs typeface="Arial" panose="020B0604020202020204" pitchFamily="34" charset="0"/>
              </a:defRPr>
            </a:lvl4pPr>
            <a:lvl5pPr>
              <a:defRPr sz="1600">
                <a:solidFill>
                  <a:schemeClr val="tx1"/>
                </a:solidFill>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86430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562600" y="152400"/>
            <a:ext cx="3354389" cy="659295"/>
          </a:xfrm>
          <a:prstGeom prst="rect">
            <a:avLst/>
          </a:prstGeom>
        </p:spPr>
      </p:pic>
      <p:sp>
        <p:nvSpPr>
          <p:cNvPr id="12" name="Rectangle 11"/>
          <p:cNvSpPr/>
          <p:nvPr userDrawn="1"/>
        </p:nvSpPr>
        <p:spPr>
          <a:xfrm>
            <a:off x="0" y="6405996"/>
            <a:ext cx="9171433" cy="457200"/>
          </a:xfrm>
          <a:prstGeom prst="rect">
            <a:avLst/>
          </a:prstGeom>
          <a:solidFill>
            <a:srgbClr val="008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600200" y="6396335"/>
            <a:ext cx="5867400" cy="461665"/>
          </a:xfrm>
          <a:prstGeom prst="rect">
            <a:avLst/>
          </a:prstGeom>
          <a:noFill/>
        </p:spPr>
        <p:txBody>
          <a:bodyPr wrap="square" rtlCol="0">
            <a:spAutoFit/>
          </a:bodyPr>
          <a:lstStyle/>
          <a:p>
            <a:pPr algn="ctr"/>
            <a:r>
              <a:rPr lang="en-US" sz="2400" dirty="0">
                <a:solidFill>
                  <a:schemeClr val="bg1"/>
                </a:solidFill>
                <a:latin typeface="Abril Text" pitchFamily="50" charset="0"/>
              </a:rPr>
              <a:t>“Successful Educational Transitions”</a:t>
            </a:r>
          </a:p>
        </p:txBody>
      </p:sp>
      <p:sp>
        <p:nvSpPr>
          <p:cNvPr id="8" name="Title Placeholder 7"/>
          <p:cNvSpPr>
            <a:spLocks noGrp="1"/>
          </p:cNvSpPr>
          <p:nvPr>
            <p:ph type="title"/>
          </p:nvPr>
        </p:nvSpPr>
        <p:spPr>
          <a:xfrm>
            <a:off x="457200" y="838200"/>
            <a:ext cx="822960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663610"/>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3" r:id="rId3"/>
    <p:sldLayoutId id="2147483704" r:id="rId4"/>
    <p:sldLayoutId id="2147483706" r:id="rId5"/>
    <p:sldLayoutId id="2147483707" r:id="rId6"/>
    <p:sldLayoutId id="2147483720" r:id="rId7"/>
    <p:sldLayoutId id="2147483721" r:id="rId8"/>
    <p:sldLayoutId id="2147483722" r:id="rId9"/>
  </p:sldLayoutIdLst>
  <p:hf hdr="0" ftr="0" dt="0"/>
  <p:txStyles>
    <p:titleStyle>
      <a:lvl1pPr algn="ctr" defTabSz="914400" rtl="0" eaLnBrk="1" latinLnBrk="0" hangingPunct="1">
        <a:lnSpc>
          <a:spcPct val="85000"/>
        </a:lnSpc>
        <a:spcBef>
          <a:spcPct val="0"/>
        </a:spcBef>
        <a:buNone/>
        <a:defRPr sz="4000" kern="1200" spc="-50" baseline="0">
          <a:solidFill>
            <a:schemeClr val="tx1">
              <a:lumMod val="75000"/>
              <a:lumOff val="25000"/>
            </a:schemeClr>
          </a:solidFill>
          <a:latin typeface="Arial"/>
          <a:ea typeface="+mj-ea"/>
          <a:cs typeface="Arial"/>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http://www.dodea.edu/Partnership/schoolLiaisonOfficers.cf"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image" Target="../media/image11.emf"/><Relationship Id="rId4" Type="http://schemas.openxmlformats.org/officeDocument/2006/relationships/image" Target="../media/image10.emf"/></Relationships>
</file>

<file path=ppt/slides/_rels/slide4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4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mailto:cimai@csg.org"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hyperlink" Target="http://www.mic.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2113607"/>
            <a:ext cx="8000999" cy="646331"/>
          </a:xfrm>
          <a:prstGeom prst="rect">
            <a:avLst/>
          </a:prstGeom>
          <a:noFill/>
        </p:spPr>
        <p:txBody>
          <a:bodyPr wrap="square" rtlCol="0">
            <a:spAutoFit/>
          </a:bodyPr>
          <a:lstStyle/>
          <a:p>
            <a:pPr algn="ctr"/>
            <a:r>
              <a:rPr lang="en-US" sz="3600" b="1" dirty="0">
                <a:latin typeface="Arial"/>
                <a:cs typeface="Arial"/>
              </a:rPr>
              <a:t>MIC3 Briefing Slides</a:t>
            </a:r>
          </a:p>
        </p:txBody>
      </p:sp>
    </p:spTree>
    <p:extLst>
      <p:ext uri="{BB962C8B-B14F-4D97-AF65-F5344CB8AC3E}">
        <p14:creationId xmlns:p14="http://schemas.microsoft.com/office/powerpoint/2010/main" val="354311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00100" y="990600"/>
            <a:ext cx="7543800" cy="762000"/>
          </a:xfrm>
          <a:prstGeom prst="rect">
            <a:avLst/>
          </a:prstGeom>
        </p:spPr>
        <p:txBody>
          <a:bodyPr>
            <a:normAutofit/>
          </a:bodyPr>
          <a:lstStyle/>
          <a:p>
            <a:r>
              <a:rPr lang="en-US" sz="3200" b="1" dirty="0">
                <a:solidFill>
                  <a:schemeClr val="tx1"/>
                </a:solidFill>
              </a:rPr>
              <a:t>Governance Structure</a:t>
            </a:r>
          </a:p>
        </p:txBody>
      </p:sp>
      <p:sp>
        <p:nvSpPr>
          <p:cNvPr id="2" name="Content Placeholder 1"/>
          <p:cNvSpPr>
            <a:spLocks noGrp="1"/>
          </p:cNvSpPr>
          <p:nvPr>
            <p:ph idx="4294967295"/>
          </p:nvPr>
        </p:nvSpPr>
        <p:spPr>
          <a:xfrm>
            <a:off x="11049000" y="1295400"/>
            <a:ext cx="6248400" cy="1981200"/>
          </a:xfrm>
          <a:prstGeom prst="rect">
            <a:avLst/>
          </a:prstGeom>
        </p:spPr>
        <p:txBody>
          <a:bodyPr/>
          <a:lstStyle/>
          <a:p>
            <a:pPr>
              <a:lnSpc>
                <a:spcPct val="150000"/>
              </a:lnSpc>
              <a:spcBef>
                <a:spcPts val="600"/>
              </a:spcBef>
              <a:spcAft>
                <a:spcPts val="600"/>
              </a:spcAft>
              <a:buClrTx/>
              <a:buFont typeface="Wingdings" charset="2"/>
              <a:buChar char="Ø"/>
            </a:pPr>
            <a:r>
              <a:rPr lang="en-US" sz="2400" dirty="0">
                <a:solidFill>
                  <a:schemeClr val="tx1"/>
                </a:solidFill>
                <a:latin typeface="Arial" panose="020B0604020202020204" pitchFamily="34" charset="0"/>
                <a:cs typeface="Arial" panose="020B0604020202020204" pitchFamily="34" charset="0"/>
              </a:rPr>
              <a:t> National Commission</a:t>
            </a:r>
          </a:p>
          <a:p>
            <a:pPr marL="342900" indent="-342900">
              <a:lnSpc>
                <a:spcPct val="150000"/>
              </a:lnSpc>
              <a:spcBef>
                <a:spcPts val="600"/>
              </a:spcBef>
              <a:spcAft>
                <a:spcPts val="600"/>
              </a:spcAft>
              <a:buClrTx/>
              <a:buFont typeface="Wingdings" charset="2"/>
              <a:buChar char="Ø"/>
            </a:pPr>
            <a:r>
              <a:rPr lang="en-US" sz="2400" dirty="0">
                <a:solidFill>
                  <a:schemeClr val="tx1"/>
                </a:solidFill>
                <a:latin typeface="Arial" panose="020B0604020202020204" pitchFamily="34" charset="0"/>
                <a:cs typeface="Arial" panose="020B0604020202020204" pitchFamily="34" charset="0"/>
              </a:rPr>
              <a:t>Executive Committee</a:t>
            </a:r>
          </a:p>
          <a:p>
            <a:pPr marL="342900" indent="-342900">
              <a:lnSpc>
                <a:spcPct val="150000"/>
              </a:lnSpc>
              <a:spcBef>
                <a:spcPts val="600"/>
              </a:spcBef>
              <a:spcAft>
                <a:spcPts val="600"/>
              </a:spcAft>
              <a:buClrTx/>
              <a:buFont typeface="Wingdings" charset="2"/>
              <a:buChar char="Ø"/>
            </a:pPr>
            <a:r>
              <a:rPr lang="en-US" sz="2400" dirty="0">
                <a:solidFill>
                  <a:schemeClr val="tx1"/>
                </a:solidFill>
                <a:latin typeface="Arial" panose="020B0604020202020204" pitchFamily="34" charset="0"/>
                <a:cs typeface="Arial" panose="020B0604020202020204" pitchFamily="34" charset="0"/>
              </a:rPr>
              <a:t>Four Standing Committees</a:t>
            </a:r>
          </a:p>
          <a:p>
            <a:pPr marL="346075" indent="-346075">
              <a:lnSpc>
                <a:spcPct val="150000"/>
              </a:lnSpc>
              <a:spcBef>
                <a:spcPts val="600"/>
              </a:spcBef>
              <a:spcAft>
                <a:spcPts val="600"/>
              </a:spcAft>
              <a:buClrTx/>
              <a:buFont typeface="Wingdings" charset="2"/>
              <a:buChar char="Ø"/>
            </a:pPr>
            <a:r>
              <a:rPr lang="en-US" sz="2400" dirty="0">
                <a:solidFill>
                  <a:schemeClr val="tx1"/>
                </a:solidFill>
                <a:latin typeface="Arial" panose="020B0604020202020204" pitchFamily="34" charset="0"/>
                <a:cs typeface="Arial" panose="020B0604020202020204" pitchFamily="34" charset="0"/>
              </a:rPr>
              <a:t>State Compact Commissioner</a:t>
            </a:r>
          </a:p>
          <a:p>
            <a:pPr marL="346075" indent="-346075">
              <a:lnSpc>
                <a:spcPct val="150000"/>
              </a:lnSpc>
              <a:spcBef>
                <a:spcPts val="600"/>
              </a:spcBef>
              <a:spcAft>
                <a:spcPts val="600"/>
              </a:spcAft>
              <a:buClrTx/>
              <a:buFont typeface="Wingdings" charset="2"/>
              <a:buChar char="Ø"/>
            </a:pPr>
            <a:r>
              <a:rPr lang="en-US" sz="2400" dirty="0">
                <a:solidFill>
                  <a:schemeClr val="tx1"/>
                </a:solidFill>
                <a:latin typeface="Arial" panose="020B0604020202020204" pitchFamily="34" charset="0"/>
                <a:cs typeface="Arial" panose="020B0604020202020204" pitchFamily="34" charset="0"/>
              </a:rPr>
              <a:t>State Councils</a:t>
            </a:r>
          </a:p>
          <a:p>
            <a:pPr marL="342900" indent="-342900">
              <a:lnSpc>
                <a:spcPct val="150000"/>
              </a:lnSpc>
              <a:spcBef>
                <a:spcPts val="600"/>
              </a:spcBef>
              <a:spcAft>
                <a:spcPts val="600"/>
              </a:spcAft>
              <a:buClrTx/>
              <a:buFont typeface="Wingdings" charset="2"/>
              <a:buChar char="Ø"/>
            </a:pPr>
            <a:endParaRPr lang="en-US" sz="2400" dirty="0">
              <a:solidFill>
                <a:schemeClr val="tx1"/>
              </a:solidFill>
              <a:latin typeface="Arial" panose="020B0604020202020204" pitchFamily="34" charset="0"/>
              <a:cs typeface="Arial" panose="020B0604020202020204" pitchFamily="34" charset="0"/>
            </a:endParaRPr>
          </a:p>
          <a:p>
            <a:pPr marL="292608" lvl="1" indent="0">
              <a:lnSpc>
                <a:spcPct val="150000"/>
              </a:lnSpc>
              <a:spcBef>
                <a:spcPts val="600"/>
              </a:spcBef>
              <a:spcAft>
                <a:spcPts val="600"/>
              </a:spcAft>
              <a:buClrTx/>
              <a:buNone/>
            </a:pPr>
            <a:endParaRPr lang="en-US" dirty="0">
              <a:solidFill>
                <a:schemeClr val="tx1"/>
              </a:solidFill>
              <a:latin typeface="Arial" panose="020B0604020202020204" pitchFamily="34" charset="0"/>
              <a:cs typeface="Arial" panose="020B0604020202020204" pitchFamily="34" charset="0"/>
            </a:endParaRPr>
          </a:p>
          <a:p>
            <a:pPr marL="292608" lvl="1" indent="457200">
              <a:lnSpc>
                <a:spcPct val="150000"/>
              </a:lnSpc>
              <a:spcBef>
                <a:spcPts val="600"/>
              </a:spcBef>
              <a:spcAft>
                <a:spcPts val="600"/>
              </a:spcAft>
              <a:buClrTx/>
              <a:buFont typeface="Wingdings" panose="05000000000000000000" pitchFamily="2" charset="2"/>
              <a:buChar char="§"/>
            </a:pPr>
            <a:endParaRPr lang="en-US" sz="1400" dirty="0">
              <a:solidFill>
                <a:schemeClr val="tx1"/>
              </a:solidFill>
              <a:latin typeface="Arial" panose="020B0604020202020204" pitchFamily="34" charset="0"/>
              <a:cs typeface="Arial" panose="020B0604020202020204" pitchFamily="34" charset="0"/>
            </a:endParaRPr>
          </a:p>
        </p:txBody>
      </p:sp>
      <p:sp>
        <p:nvSpPr>
          <p:cNvPr id="4" name="Content Placeholder 1"/>
          <p:cNvSpPr txBox="1">
            <a:spLocks/>
          </p:cNvSpPr>
          <p:nvPr/>
        </p:nvSpPr>
        <p:spPr>
          <a:xfrm>
            <a:off x="4800600" y="1752600"/>
            <a:ext cx="8153400" cy="19812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92608" lvl="1" indent="457200">
              <a:lnSpc>
                <a:spcPct val="150000"/>
              </a:lnSpc>
              <a:spcBef>
                <a:spcPts val="600"/>
              </a:spcBef>
              <a:spcAft>
                <a:spcPts val="600"/>
              </a:spcAft>
              <a:buClrTx/>
              <a:buFont typeface="Wingdings" panose="05000000000000000000" pitchFamily="2" charset="2"/>
              <a:buChar char="§"/>
            </a:pPr>
            <a:endParaRPr lang="en-US" dirty="0">
              <a:solidFill>
                <a:schemeClr val="tx1"/>
              </a:solidFill>
              <a:latin typeface="Arial" panose="020B0604020202020204" pitchFamily="34" charset="0"/>
              <a:cs typeface="Arial" panose="020B0604020202020204" pitchFamily="34" charset="0"/>
            </a:endParaRPr>
          </a:p>
          <a:p>
            <a:pPr marL="292608" lvl="1" indent="0">
              <a:lnSpc>
                <a:spcPct val="150000"/>
              </a:lnSpc>
              <a:spcBef>
                <a:spcPts val="600"/>
              </a:spcBef>
              <a:spcAft>
                <a:spcPts val="600"/>
              </a:spcAft>
              <a:buClrTx/>
              <a:buFont typeface="Calibri" pitchFamily="34" charset="0"/>
              <a:buNone/>
            </a:pPr>
            <a:endParaRPr lang="en-US" dirty="0">
              <a:solidFill>
                <a:schemeClr val="tx1"/>
              </a:solidFill>
              <a:latin typeface="Arial" panose="020B0604020202020204" pitchFamily="34" charset="0"/>
              <a:cs typeface="Arial" panose="020B0604020202020204" pitchFamily="34" charset="0"/>
            </a:endParaRPr>
          </a:p>
          <a:p>
            <a:pPr marL="292608" lvl="1" indent="457200">
              <a:lnSpc>
                <a:spcPct val="150000"/>
              </a:lnSpc>
              <a:spcBef>
                <a:spcPts val="600"/>
              </a:spcBef>
              <a:spcAft>
                <a:spcPts val="600"/>
              </a:spcAft>
              <a:buClrTx/>
              <a:buFont typeface="Wingdings" panose="05000000000000000000" pitchFamily="2" charset="2"/>
              <a:buChar char="§"/>
            </a:pPr>
            <a:endParaRPr lang="en-US" sz="1400" dirty="0">
              <a:solidFill>
                <a:schemeClr val="tx1"/>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1116745971"/>
              </p:ext>
            </p:extLst>
          </p:nvPr>
        </p:nvGraphicFramePr>
        <p:xfrm>
          <a:off x="533400" y="800100"/>
          <a:ext cx="80772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851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404985" y="932427"/>
            <a:ext cx="3138102" cy="1185802"/>
          </a:xfrm>
          <a:prstGeom prst="rect">
            <a:avLst/>
          </a:prstGeom>
        </p:spPr>
        <p:txBody>
          <a:bodyPr>
            <a:normAutofit/>
          </a:bodyPr>
          <a:lstStyle/>
          <a:p>
            <a:r>
              <a:rPr lang="en-US" sz="3200" b="1">
                <a:solidFill>
                  <a:srgbClr val="000000"/>
                </a:solidFill>
              </a:rPr>
              <a:t>Ex-Officio </a:t>
            </a:r>
            <a:endParaRPr lang="en-US" sz="3200" b="1" dirty="0">
              <a:solidFill>
                <a:srgbClr val="0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519" y="5583368"/>
            <a:ext cx="2643035" cy="46878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5641" y="4097153"/>
            <a:ext cx="1290154" cy="129015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0166" y="1812461"/>
            <a:ext cx="1215892" cy="146357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0530" y="3593180"/>
            <a:ext cx="1409111" cy="199018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6363" y="2171228"/>
            <a:ext cx="2166219" cy="1042810"/>
          </a:xfrm>
          <a:prstGeom prst="rect">
            <a:avLst/>
          </a:prstGeom>
        </p:spPr>
      </p:pic>
      <p:sp>
        <p:nvSpPr>
          <p:cNvPr id="10" name="Content Placeholder 1"/>
          <p:cNvSpPr txBox="1">
            <a:spLocks/>
          </p:cNvSpPr>
          <p:nvPr/>
        </p:nvSpPr>
        <p:spPr>
          <a:xfrm>
            <a:off x="572089" y="2334809"/>
            <a:ext cx="7884219" cy="224301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endParaRPr lang="en-US" sz="1400" dirty="0">
              <a:solidFill>
                <a:schemeClr val="tx1"/>
              </a:solidFill>
              <a:latin typeface="Arial"/>
              <a:cs typeface="Arial"/>
            </a:endParaRPr>
          </a:p>
        </p:txBody>
      </p:sp>
      <p:sp>
        <p:nvSpPr>
          <p:cNvPr id="9" name="TextBox 8"/>
          <p:cNvSpPr txBox="1"/>
          <p:nvPr/>
        </p:nvSpPr>
        <p:spPr>
          <a:xfrm>
            <a:off x="7255877" y="3533896"/>
            <a:ext cx="1599835" cy="461665"/>
          </a:xfrm>
          <a:prstGeom prst="rect">
            <a:avLst/>
          </a:prstGeom>
          <a:noFill/>
        </p:spPr>
        <p:txBody>
          <a:bodyPr wrap="square" rtlCol="0">
            <a:spAutoFit/>
          </a:bodyPr>
          <a:lstStyle/>
          <a:p>
            <a:pPr algn="ctr"/>
            <a:r>
              <a:rPr lang="en-US" sz="1200" dirty="0">
                <a:latin typeface="Times New Roman" charset="0"/>
                <a:ea typeface="Times New Roman" charset="0"/>
                <a:cs typeface="Times New Roman" charset="0"/>
              </a:rPr>
              <a:t>Military Impacted Schools Association</a:t>
            </a:r>
          </a:p>
        </p:txBody>
      </p:sp>
      <p:sp>
        <p:nvSpPr>
          <p:cNvPr id="11" name="Content Placeholder 1"/>
          <p:cNvSpPr txBox="1">
            <a:spLocks/>
          </p:cNvSpPr>
          <p:nvPr/>
        </p:nvSpPr>
        <p:spPr>
          <a:xfrm>
            <a:off x="482984" y="2327041"/>
            <a:ext cx="3641546" cy="280576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457200">
              <a:lnSpc>
                <a:spcPct val="150000"/>
              </a:lnSpc>
              <a:spcBef>
                <a:spcPts val="600"/>
              </a:spcBef>
              <a:spcAft>
                <a:spcPts val="600"/>
              </a:spcAft>
              <a:buClrTx/>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Passed legislation</a:t>
            </a:r>
          </a:p>
          <a:p>
            <a:pPr marL="0" indent="457200">
              <a:lnSpc>
                <a:spcPct val="150000"/>
              </a:lnSpc>
              <a:spcBef>
                <a:spcPts val="600"/>
              </a:spcBef>
              <a:spcAft>
                <a:spcPts val="600"/>
              </a:spcAft>
              <a:buClrTx/>
              <a:buFont typeface="Wingdings" panose="05000000000000000000" pitchFamily="2" charset="2"/>
              <a:buChar char="§"/>
            </a:pPr>
            <a:r>
              <a:rPr lang="en-US" sz="2400" dirty="0">
                <a:solidFill>
                  <a:schemeClr val="tx1"/>
                </a:solidFill>
                <a:latin typeface="Arial" charset="0"/>
                <a:ea typeface="Arial" charset="0"/>
                <a:cs typeface="Arial" charset="0"/>
              </a:rPr>
              <a:t>State Compact Commissioner</a:t>
            </a:r>
          </a:p>
          <a:p>
            <a:pPr marL="0" indent="457200">
              <a:lnSpc>
                <a:spcPct val="150000"/>
              </a:lnSpc>
              <a:spcBef>
                <a:spcPts val="600"/>
              </a:spcBef>
              <a:spcAft>
                <a:spcPts val="600"/>
              </a:spcAft>
              <a:buClrTx/>
              <a:buFont typeface="Wingdings" panose="05000000000000000000" pitchFamily="2" charset="2"/>
              <a:buChar char="§"/>
            </a:pPr>
            <a:r>
              <a:rPr lang="en-US" sz="2400" dirty="0">
                <a:solidFill>
                  <a:schemeClr val="tx1"/>
                </a:solidFill>
                <a:latin typeface="Arial" charset="0"/>
                <a:ea typeface="Arial" charset="0"/>
                <a:cs typeface="Arial" charset="0"/>
              </a:rPr>
              <a:t>State Council</a:t>
            </a:r>
          </a:p>
          <a:p>
            <a:pPr marL="0" indent="457200">
              <a:lnSpc>
                <a:spcPct val="150000"/>
              </a:lnSpc>
              <a:spcBef>
                <a:spcPts val="600"/>
              </a:spcBef>
              <a:spcAft>
                <a:spcPts val="600"/>
              </a:spcAft>
              <a:buClrTx/>
              <a:buFont typeface="Wingdings" panose="05000000000000000000" pitchFamily="2" charset="2"/>
              <a:buChar char="§"/>
            </a:pPr>
            <a:r>
              <a:rPr lang="en-US" sz="2400" dirty="0">
                <a:solidFill>
                  <a:schemeClr val="tx1"/>
                </a:solidFill>
                <a:latin typeface="Arial" charset="0"/>
                <a:ea typeface="Arial" charset="0"/>
                <a:cs typeface="Arial" charset="0"/>
              </a:rPr>
              <a:t>Annual Dues</a:t>
            </a:r>
            <a:r>
              <a:rPr lang="en-US" sz="2400" dirty="0">
                <a:solidFill>
                  <a:schemeClr val="tx1"/>
                </a:solidFill>
                <a:latin typeface="Arial" panose="020B0604020202020204" pitchFamily="34" charset="0"/>
                <a:cs typeface="Arial" panose="020B0604020202020204" pitchFamily="34" charset="0"/>
              </a:rPr>
              <a:t> </a:t>
            </a:r>
          </a:p>
          <a:p>
            <a:pPr marL="0" indent="0">
              <a:lnSpc>
                <a:spcPct val="150000"/>
              </a:lnSpc>
              <a:spcBef>
                <a:spcPts val="600"/>
              </a:spcBef>
              <a:spcAft>
                <a:spcPts val="600"/>
              </a:spcAft>
              <a:buClrTx/>
              <a:buFont typeface="Calibri" panose="020F0502020204030204" pitchFamily="34" charset="0"/>
              <a:buNone/>
            </a:pPr>
            <a:endParaRPr lang="en-US" sz="2400" dirty="0">
              <a:solidFill>
                <a:schemeClr val="tx1"/>
              </a:solidFill>
              <a:latin typeface="Arial" panose="020B0604020202020204" pitchFamily="34" charset="0"/>
              <a:cs typeface="Arial" panose="020B0604020202020204" pitchFamily="34" charset="0"/>
            </a:endParaRPr>
          </a:p>
          <a:p>
            <a:pPr marL="0" indent="0">
              <a:lnSpc>
                <a:spcPct val="150000"/>
              </a:lnSpc>
              <a:spcBef>
                <a:spcPts val="600"/>
              </a:spcBef>
              <a:spcAft>
                <a:spcPts val="600"/>
              </a:spcAft>
              <a:buClrTx/>
              <a:buFont typeface="Calibri" panose="020F0502020204030204" pitchFamily="34" charset="0"/>
              <a:buNone/>
            </a:pPr>
            <a:endParaRPr lang="en-US" sz="2400" dirty="0">
              <a:solidFill>
                <a:schemeClr val="tx1"/>
              </a:solidFill>
              <a:latin typeface="Arial" panose="020B0604020202020204" pitchFamily="34" charset="0"/>
              <a:cs typeface="Arial" panose="020B0604020202020204" pitchFamily="34" charset="0"/>
            </a:endParaRPr>
          </a:p>
        </p:txBody>
      </p:sp>
      <p:sp>
        <p:nvSpPr>
          <p:cNvPr id="12" name="Title 2"/>
          <p:cNvSpPr txBox="1">
            <a:spLocks/>
          </p:cNvSpPr>
          <p:nvPr/>
        </p:nvSpPr>
        <p:spPr>
          <a:xfrm>
            <a:off x="758597" y="932427"/>
            <a:ext cx="3138102" cy="1185802"/>
          </a:xfrm>
          <a:prstGeom prst="rect">
            <a:avLst/>
          </a:prstGeom>
        </p:spPr>
        <p:txBody>
          <a:bodyPr vert="horz" lIns="91440" tIns="45720" rIns="91440" bIns="45720" rtlCol="0" anchor="ctr">
            <a:normAutofit/>
          </a:bodyPr>
          <a:lstStyle>
            <a:lvl1pPr algn="ctr" defTabSz="914400" rtl="0" eaLnBrk="1" latinLnBrk="0" hangingPunct="1">
              <a:lnSpc>
                <a:spcPct val="85000"/>
              </a:lnSpc>
              <a:spcBef>
                <a:spcPct val="0"/>
              </a:spcBef>
              <a:buNone/>
              <a:defRPr sz="4000" kern="1200" spc="-50" baseline="0">
                <a:solidFill>
                  <a:schemeClr val="tx1">
                    <a:lumMod val="75000"/>
                    <a:lumOff val="25000"/>
                  </a:schemeClr>
                </a:solidFill>
                <a:latin typeface="Arial"/>
                <a:ea typeface="+mj-ea"/>
                <a:cs typeface="Arial"/>
              </a:defRPr>
            </a:lvl1pPr>
          </a:lstStyle>
          <a:p>
            <a:r>
              <a:rPr lang="en-US" sz="3200" b="1" dirty="0">
                <a:solidFill>
                  <a:srgbClr val="000000"/>
                </a:solidFill>
              </a:rPr>
              <a:t>Member States </a:t>
            </a:r>
          </a:p>
        </p:txBody>
      </p:sp>
    </p:spTree>
    <p:extLst>
      <p:ext uri="{BB962C8B-B14F-4D97-AF65-F5344CB8AC3E}">
        <p14:creationId xmlns:p14="http://schemas.microsoft.com/office/powerpoint/2010/main" val="261749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00100" y="969523"/>
            <a:ext cx="7543800" cy="762000"/>
          </a:xfrm>
          <a:prstGeom prst="rect">
            <a:avLst/>
          </a:prstGeom>
        </p:spPr>
        <p:txBody>
          <a:bodyPr>
            <a:normAutofit/>
          </a:bodyPr>
          <a:lstStyle/>
          <a:p>
            <a:r>
              <a:rPr lang="en-US" sz="3200" b="1" dirty="0">
                <a:solidFill>
                  <a:schemeClr val="tx1"/>
                </a:solidFill>
              </a:rPr>
              <a:t>The Compact covers children of:</a:t>
            </a:r>
          </a:p>
        </p:txBody>
      </p:sp>
      <p:sp>
        <p:nvSpPr>
          <p:cNvPr id="2" name="Content Placeholder 1"/>
          <p:cNvSpPr>
            <a:spLocks noGrp="1"/>
          </p:cNvSpPr>
          <p:nvPr>
            <p:ph idx="4294967295"/>
          </p:nvPr>
        </p:nvSpPr>
        <p:spPr>
          <a:xfrm>
            <a:off x="495300" y="1712067"/>
            <a:ext cx="8153400" cy="1981200"/>
          </a:xfrm>
          <a:prstGeom prst="rect">
            <a:avLst/>
          </a:prstGeom>
        </p:spPr>
        <p:txBody>
          <a:bodyPr/>
          <a:lstStyle/>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Active duty military, </a:t>
            </a:r>
            <a:r>
              <a:rPr lang="en-US" sz="2400" dirty="0" err="1">
                <a:solidFill>
                  <a:schemeClr val="tx1"/>
                </a:solidFill>
                <a:latin typeface="Arial" panose="020B0604020202020204" pitchFamily="34" charset="0"/>
                <a:cs typeface="Arial" panose="020B0604020202020204" pitchFamily="34" charset="0"/>
              </a:rPr>
              <a:t>incl</a:t>
            </a:r>
            <a:r>
              <a:rPr lang="en-US" sz="2400" dirty="0">
                <a:solidFill>
                  <a:schemeClr val="tx1"/>
                </a:solidFill>
                <a:latin typeface="Arial" panose="020B0604020202020204" pitchFamily="34" charset="0"/>
                <a:cs typeface="Arial" panose="020B0604020202020204" pitchFamily="34" charset="0"/>
              </a:rPr>
              <a:t> Guard and Reserves (Title 10)</a:t>
            </a:r>
          </a:p>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Commissioned officers</a:t>
            </a:r>
          </a:p>
          <a:p>
            <a:pPr marL="749808" lvl="1" indent="-457200">
              <a:lnSpc>
                <a:spcPct val="150000"/>
              </a:lnSpc>
              <a:spcBef>
                <a:spcPts val="600"/>
              </a:spcBef>
              <a:spcAft>
                <a:spcPts val="600"/>
              </a:spcAft>
              <a:buClrTx/>
            </a:pPr>
            <a:r>
              <a:rPr lang="en-US" sz="2200" dirty="0">
                <a:solidFill>
                  <a:schemeClr val="tx1"/>
                </a:solidFill>
                <a:latin typeface="Arial" panose="020B0604020202020204" pitchFamily="34" charset="0"/>
                <a:cs typeface="Arial" panose="020B0604020202020204" pitchFamily="34" charset="0"/>
              </a:rPr>
              <a:t>National Oceanic Atmospheric Administration (NOAA)</a:t>
            </a:r>
          </a:p>
          <a:p>
            <a:pPr marL="749808" lvl="1" indent="-457200">
              <a:lnSpc>
                <a:spcPct val="150000"/>
              </a:lnSpc>
              <a:spcBef>
                <a:spcPts val="600"/>
              </a:spcBef>
              <a:spcAft>
                <a:spcPts val="600"/>
              </a:spcAft>
              <a:buClrTx/>
            </a:pPr>
            <a:r>
              <a:rPr lang="en-US" sz="2200" dirty="0">
                <a:solidFill>
                  <a:schemeClr val="tx1"/>
                </a:solidFill>
                <a:latin typeface="Arial" panose="020B0604020202020204" pitchFamily="34" charset="0"/>
                <a:cs typeface="Arial" panose="020B0604020202020204" pitchFamily="34" charset="0"/>
              </a:rPr>
              <a:t>US Public Health Service (USPHS)</a:t>
            </a:r>
          </a:p>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Members or veterans who are medically discharged or retired (up to 1 year) (i.e. to their final home of record)</a:t>
            </a:r>
          </a:p>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Members who perish on active duty (up to 1 year)</a:t>
            </a:r>
          </a:p>
          <a:p>
            <a:pPr marL="292608" lvl="1" indent="0">
              <a:lnSpc>
                <a:spcPct val="150000"/>
              </a:lnSpc>
              <a:spcBef>
                <a:spcPts val="600"/>
              </a:spcBef>
              <a:spcAft>
                <a:spcPts val="600"/>
              </a:spcAft>
              <a:buClrTx/>
              <a:buNone/>
            </a:pPr>
            <a:endParaRPr lang="en-US" dirty="0">
              <a:solidFill>
                <a:schemeClr val="tx1"/>
              </a:solidFill>
              <a:latin typeface="Arial" panose="020B0604020202020204" pitchFamily="34" charset="0"/>
              <a:cs typeface="Arial" panose="020B0604020202020204" pitchFamily="34" charset="0"/>
            </a:endParaRPr>
          </a:p>
          <a:p>
            <a:pPr marL="292608" lvl="1" indent="457200">
              <a:lnSpc>
                <a:spcPct val="150000"/>
              </a:lnSpc>
              <a:spcBef>
                <a:spcPts val="600"/>
              </a:spcBef>
              <a:spcAft>
                <a:spcPts val="600"/>
              </a:spcAft>
              <a:buClrTx/>
              <a:buFont typeface="Wingdings" panose="05000000000000000000" pitchFamily="2" charset="2"/>
              <a:buChar char="§"/>
            </a:pP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5912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00100" y="969523"/>
            <a:ext cx="7543800" cy="762000"/>
          </a:xfrm>
          <a:prstGeom prst="rect">
            <a:avLst/>
          </a:prstGeom>
        </p:spPr>
        <p:txBody>
          <a:bodyPr>
            <a:normAutofit/>
          </a:bodyPr>
          <a:lstStyle/>
          <a:p>
            <a:r>
              <a:rPr lang="en-US" sz="3200" b="1" dirty="0">
                <a:solidFill>
                  <a:schemeClr val="tx1"/>
                </a:solidFill>
              </a:rPr>
              <a:t>The Compact:</a:t>
            </a:r>
          </a:p>
        </p:txBody>
      </p:sp>
      <p:sp>
        <p:nvSpPr>
          <p:cNvPr id="2" name="Content Placeholder 1"/>
          <p:cNvSpPr>
            <a:spLocks noGrp="1"/>
          </p:cNvSpPr>
          <p:nvPr>
            <p:ph idx="4294967295"/>
          </p:nvPr>
        </p:nvSpPr>
        <p:spPr>
          <a:xfrm>
            <a:off x="495300" y="1712067"/>
            <a:ext cx="8153400" cy="1981200"/>
          </a:xfrm>
          <a:prstGeom prst="rect">
            <a:avLst/>
          </a:prstGeom>
        </p:spPr>
        <p:txBody>
          <a:bodyPr/>
          <a:lstStyle/>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Focuses on key educational transition issues</a:t>
            </a:r>
          </a:p>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Seeks to inform schools of the unique educational challenges of transitional military children</a:t>
            </a:r>
          </a:p>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Allows for </a:t>
            </a:r>
            <a:r>
              <a:rPr lang="en-US" sz="2400" b="1" dirty="0">
                <a:solidFill>
                  <a:schemeClr val="tx1"/>
                </a:solidFill>
                <a:latin typeface="Arial" panose="020B0604020202020204" pitchFamily="34" charset="0"/>
                <a:cs typeface="Arial" panose="020B0604020202020204" pitchFamily="34" charset="0"/>
              </a:rPr>
              <a:t>uniform treatment </a:t>
            </a:r>
            <a:r>
              <a:rPr lang="en-US" sz="2400" dirty="0">
                <a:solidFill>
                  <a:schemeClr val="tx1"/>
                </a:solidFill>
                <a:latin typeface="Arial" panose="020B0604020202020204" pitchFamily="34" charset="0"/>
                <a:cs typeface="Arial" panose="020B0604020202020204" pitchFamily="34" charset="0"/>
              </a:rPr>
              <a:t>of military students alongside their civilian peers </a:t>
            </a:r>
          </a:p>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Covers students in grades Kindergarten thru 12</a:t>
            </a:r>
            <a:r>
              <a:rPr lang="en-US" sz="2400" baseline="30000" dirty="0">
                <a:solidFill>
                  <a:schemeClr val="tx1"/>
                </a:solidFill>
                <a:latin typeface="Arial" panose="020B0604020202020204" pitchFamily="34" charset="0"/>
                <a:cs typeface="Arial" panose="020B0604020202020204" pitchFamily="34" charset="0"/>
              </a:rPr>
              <a:t>th</a:t>
            </a:r>
            <a:r>
              <a:rPr lang="en-US" sz="2400" dirty="0">
                <a:solidFill>
                  <a:schemeClr val="tx1"/>
                </a:solidFill>
                <a:latin typeface="Arial" panose="020B0604020202020204" pitchFamily="34" charset="0"/>
                <a:cs typeface="Arial" panose="020B0604020202020204" pitchFamily="34" charset="0"/>
              </a:rPr>
              <a:t> grade</a:t>
            </a:r>
          </a:p>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Only applies to public and DODEA/DODDS schools</a:t>
            </a:r>
          </a:p>
          <a:p>
            <a:pPr marL="457200" indent="-457200">
              <a:lnSpc>
                <a:spcPct val="150000"/>
              </a:lnSpc>
              <a:spcBef>
                <a:spcPts val="600"/>
              </a:spcBef>
              <a:spcAft>
                <a:spcPts val="600"/>
              </a:spcAft>
              <a:buClrTx/>
              <a:buFont typeface="+mj-lt"/>
              <a:buAutoNum type="arabicPeriod"/>
            </a:pPr>
            <a:endParaRPr lang="en-US" sz="2400" dirty="0">
              <a:solidFill>
                <a:schemeClr val="tx1"/>
              </a:solidFill>
              <a:latin typeface="Arial" panose="020B0604020202020204" pitchFamily="34" charset="0"/>
              <a:cs typeface="Arial" panose="020B0604020202020204" pitchFamily="34" charset="0"/>
            </a:endParaRPr>
          </a:p>
          <a:p>
            <a:pPr marL="292608" lvl="1" indent="0">
              <a:lnSpc>
                <a:spcPct val="150000"/>
              </a:lnSpc>
              <a:spcBef>
                <a:spcPts val="600"/>
              </a:spcBef>
              <a:spcAft>
                <a:spcPts val="600"/>
              </a:spcAft>
              <a:buClrTx/>
              <a:buNone/>
            </a:pPr>
            <a:endParaRPr lang="en-US" dirty="0">
              <a:solidFill>
                <a:schemeClr val="tx1"/>
              </a:solidFill>
              <a:latin typeface="Arial" panose="020B0604020202020204" pitchFamily="34" charset="0"/>
              <a:cs typeface="Arial" panose="020B0604020202020204" pitchFamily="34" charset="0"/>
            </a:endParaRPr>
          </a:p>
          <a:p>
            <a:pPr marL="292608" lvl="1" indent="457200">
              <a:lnSpc>
                <a:spcPct val="150000"/>
              </a:lnSpc>
              <a:spcBef>
                <a:spcPts val="600"/>
              </a:spcBef>
              <a:spcAft>
                <a:spcPts val="600"/>
              </a:spcAft>
              <a:buClrTx/>
              <a:buFont typeface="Wingdings" panose="05000000000000000000" pitchFamily="2" charset="2"/>
              <a:buChar char="§"/>
            </a:pP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8471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00100" y="969523"/>
            <a:ext cx="7543800" cy="762000"/>
          </a:xfrm>
          <a:prstGeom prst="rect">
            <a:avLst/>
          </a:prstGeom>
        </p:spPr>
        <p:txBody>
          <a:bodyPr>
            <a:normAutofit/>
          </a:bodyPr>
          <a:lstStyle/>
          <a:p>
            <a:r>
              <a:rPr lang="en-US" sz="3200" b="1" dirty="0">
                <a:solidFill>
                  <a:schemeClr val="tx1"/>
                </a:solidFill>
              </a:rPr>
              <a:t>The Compact does not:</a:t>
            </a:r>
          </a:p>
        </p:txBody>
      </p:sp>
      <p:sp>
        <p:nvSpPr>
          <p:cNvPr id="2" name="Content Placeholder 1"/>
          <p:cNvSpPr>
            <a:spLocks noGrp="1"/>
          </p:cNvSpPr>
          <p:nvPr>
            <p:ph idx="4294967295"/>
          </p:nvPr>
        </p:nvSpPr>
        <p:spPr>
          <a:xfrm>
            <a:off x="495300" y="1712067"/>
            <a:ext cx="8153400" cy="1981200"/>
          </a:xfrm>
          <a:prstGeom prst="rect">
            <a:avLst/>
          </a:prstGeom>
        </p:spPr>
        <p:txBody>
          <a:bodyPr/>
          <a:lstStyle/>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Advocate for</a:t>
            </a:r>
            <a:r>
              <a:rPr lang="en-US" sz="2400" b="1" dirty="0">
                <a:solidFill>
                  <a:schemeClr val="tx1"/>
                </a:solidFill>
                <a:latin typeface="Arial" panose="020B0604020202020204" pitchFamily="34" charset="0"/>
                <a:cs typeface="Arial" panose="020B0604020202020204" pitchFamily="34" charset="0"/>
              </a:rPr>
              <a:t> preferential </a:t>
            </a:r>
            <a:r>
              <a:rPr lang="en-US" sz="2400" dirty="0">
                <a:solidFill>
                  <a:schemeClr val="tx1"/>
                </a:solidFill>
                <a:latin typeface="Arial" panose="020B0604020202020204" pitchFamily="34" charset="0"/>
                <a:cs typeface="Arial" panose="020B0604020202020204" pitchFamily="34" charset="0"/>
              </a:rPr>
              <a:t>treatment for military students</a:t>
            </a:r>
          </a:p>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Impact curriculum, nor state/local education authority on education</a:t>
            </a:r>
          </a:p>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Apply to preschool or pre-kindergarten </a:t>
            </a:r>
          </a:p>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Apply to private, parochial, homeschool, or international (abroad) schools</a:t>
            </a:r>
          </a:p>
          <a:p>
            <a:pPr marL="457200" indent="-457200">
              <a:lnSpc>
                <a:spcPct val="150000"/>
              </a:lnSpc>
              <a:spcBef>
                <a:spcPts val="600"/>
              </a:spcBef>
              <a:spcAft>
                <a:spcPts val="600"/>
              </a:spcAft>
              <a:buClrTx/>
              <a:buFont typeface="+mj-lt"/>
              <a:buAutoNum type="arabicPeriod"/>
            </a:pPr>
            <a:endParaRPr lang="en-US" sz="2400" dirty="0">
              <a:solidFill>
                <a:schemeClr val="tx1"/>
              </a:solidFill>
              <a:latin typeface="Arial" panose="020B0604020202020204" pitchFamily="34" charset="0"/>
              <a:cs typeface="Arial" panose="020B0604020202020204" pitchFamily="34" charset="0"/>
            </a:endParaRPr>
          </a:p>
          <a:p>
            <a:pPr marL="292608" lvl="1" indent="0">
              <a:lnSpc>
                <a:spcPct val="150000"/>
              </a:lnSpc>
              <a:spcBef>
                <a:spcPts val="600"/>
              </a:spcBef>
              <a:spcAft>
                <a:spcPts val="600"/>
              </a:spcAft>
              <a:buClrTx/>
              <a:buNone/>
            </a:pPr>
            <a:endParaRPr lang="en-US" dirty="0">
              <a:solidFill>
                <a:schemeClr val="tx1"/>
              </a:solidFill>
              <a:latin typeface="Arial" panose="020B0604020202020204" pitchFamily="34" charset="0"/>
              <a:cs typeface="Arial" panose="020B0604020202020204" pitchFamily="34" charset="0"/>
            </a:endParaRPr>
          </a:p>
          <a:p>
            <a:pPr marL="292608" lvl="1" indent="457200">
              <a:lnSpc>
                <a:spcPct val="150000"/>
              </a:lnSpc>
              <a:spcBef>
                <a:spcPts val="600"/>
              </a:spcBef>
              <a:spcAft>
                <a:spcPts val="600"/>
              </a:spcAft>
              <a:buClrTx/>
              <a:buFont typeface="Wingdings" panose="05000000000000000000" pitchFamily="2" charset="2"/>
              <a:buChar char="§"/>
            </a:pP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8843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00100" y="969523"/>
            <a:ext cx="7543800" cy="762000"/>
          </a:xfrm>
          <a:prstGeom prst="rect">
            <a:avLst/>
          </a:prstGeom>
        </p:spPr>
        <p:txBody>
          <a:bodyPr>
            <a:normAutofit/>
          </a:bodyPr>
          <a:lstStyle/>
          <a:p>
            <a:r>
              <a:rPr lang="en-US" sz="3200" b="1" dirty="0">
                <a:solidFill>
                  <a:schemeClr val="tx1"/>
                </a:solidFill>
              </a:rPr>
              <a:t>So why is the Compact Important?</a:t>
            </a:r>
          </a:p>
        </p:txBody>
      </p:sp>
      <p:sp>
        <p:nvSpPr>
          <p:cNvPr id="2" name="Content Placeholder 1"/>
          <p:cNvSpPr>
            <a:spLocks noGrp="1"/>
          </p:cNvSpPr>
          <p:nvPr>
            <p:ph idx="4294967295"/>
          </p:nvPr>
        </p:nvSpPr>
        <p:spPr>
          <a:xfrm>
            <a:off x="495300" y="1712067"/>
            <a:ext cx="8153400" cy="1981200"/>
          </a:xfrm>
          <a:prstGeom prst="rect">
            <a:avLst/>
          </a:prstGeom>
        </p:spPr>
        <p:txBody>
          <a:bodyPr/>
          <a:lstStyle/>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Highlights the unique </a:t>
            </a:r>
            <a:r>
              <a:rPr lang="en-US" sz="2400" b="1" dirty="0">
                <a:solidFill>
                  <a:schemeClr val="tx1"/>
                </a:solidFill>
                <a:latin typeface="Arial" panose="020B0604020202020204" pitchFamily="34" charset="0"/>
                <a:cs typeface="Arial" panose="020B0604020202020204" pitchFamily="34" charset="0"/>
              </a:rPr>
              <a:t>education</a:t>
            </a:r>
            <a:r>
              <a:rPr lang="en-US" sz="2400" dirty="0">
                <a:solidFill>
                  <a:schemeClr val="tx1"/>
                </a:solidFill>
                <a:latin typeface="Arial" panose="020B0604020202020204" pitchFamily="34" charset="0"/>
                <a:cs typeface="Arial" panose="020B0604020202020204" pitchFamily="34" charset="0"/>
              </a:rPr>
              <a:t> challenges of military children</a:t>
            </a:r>
          </a:p>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The Compact provides districts and schools flexibility to make accommodations within the Compact scope</a:t>
            </a:r>
          </a:p>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Allows states, through their Commissioners, to converse and facilitate cases </a:t>
            </a:r>
          </a:p>
          <a:p>
            <a:pPr marL="292608" lvl="1" indent="0">
              <a:lnSpc>
                <a:spcPct val="150000"/>
              </a:lnSpc>
              <a:spcBef>
                <a:spcPts val="600"/>
              </a:spcBef>
              <a:spcAft>
                <a:spcPts val="600"/>
              </a:spcAft>
              <a:buClrTx/>
              <a:buNone/>
            </a:pPr>
            <a:endParaRPr lang="en-US" dirty="0">
              <a:solidFill>
                <a:schemeClr val="tx1"/>
              </a:solidFill>
              <a:latin typeface="Arial" panose="020B0604020202020204" pitchFamily="34" charset="0"/>
              <a:cs typeface="Arial" panose="020B0604020202020204" pitchFamily="34" charset="0"/>
            </a:endParaRPr>
          </a:p>
          <a:p>
            <a:pPr marL="292608" lvl="1" indent="457200">
              <a:lnSpc>
                <a:spcPct val="150000"/>
              </a:lnSpc>
              <a:spcBef>
                <a:spcPts val="600"/>
              </a:spcBef>
              <a:spcAft>
                <a:spcPts val="600"/>
              </a:spcAft>
              <a:buClrTx/>
              <a:buFont typeface="Wingdings" panose="05000000000000000000" pitchFamily="2" charset="2"/>
              <a:buChar char="§"/>
            </a:pP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9840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a:t>What areas does the Compact cover?</a:t>
            </a:r>
          </a:p>
        </p:txBody>
      </p:sp>
      <p:sp>
        <p:nvSpPr>
          <p:cNvPr id="2" name="Content Placeholder 1"/>
          <p:cNvSpPr>
            <a:spLocks noGrp="1"/>
          </p:cNvSpPr>
          <p:nvPr>
            <p:ph idx="1"/>
          </p:nvPr>
        </p:nvSpPr>
        <p:spPr>
          <a:xfrm>
            <a:off x="2286000" y="1981200"/>
            <a:ext cx="5715000" cy="4191000"/>
          </a:xfrm>
        </p:spPr>
        <p:txBody>
          <a:bodyPr>
            <a:normAutofit lnSpcReduction="10000"/>
          </a:bodyPr>
          <a:lstStyle/>
          <a:p>
            <a:pPr>
              <a:lnSpc>
                <a:spcPct val="80000"/>
              </a:lnSpc>
              <a:spcBef>
                <a:spcPts val="775"/>
              </a:spcBef>
              <a:spcAft>
                <a:spcPts val="1000"/>
              </a:spcAft>
            </a:pPr>
            <a:r>
              <a:rPr lang="en-US" dirty="0">
                <a:solidFill>
                  <a:schemeClr val="tx1"/>
                </a:solidFill>
                <a:latin typeface="Arial" panose="020B0604020202020204" pitchFamily="34" charset="0"/>
                <a:cs typeface="Arial" panose="020B0604020202020204" pitchFamily="34" charset="0"/>
              </a:rPr>
              <a:t>Article I – Purpose</a:t>
            </a:r>
          </a:p>
          <a:p>
            <a:pPr>
              <a:lnSpc>
                <a:spcPct val="80000"/>
              </a:lnSpc>
              <a:spcBef>
                <a:spcPts val="775"/>
              </a:spcBef>
              <a:spcAft>
                <a:spcPts val="1000"/>
              </a:spcAft>
            </a:pPr>
            <a:r>
              <a:rPr lang="en-US" dirty="0">
                <a:solidFill>
                  <a:schemeClr val="tx1"/>
                </a:solidFill>
                <a:latin typeface="Arial" panose="020B0604020202020204" pitchFamily="34" charset="0"/>
                <a:cs typeface="Arial" panose="020B0604020202020204" pitchFamily="34" charset="0"/>
              </a:rPr>
              <a:t>Article II – Definitions</a:t>
            </a:r>
          </a:p>
          <a:p>
            <a:pPr>
              <a:lnSpc>
                <a:spcPct val="80000"/>
              </a:lnSpc>
              <a:spcBef>
                <a:spcPts val="775"/>
              </a:spcBef>
              <a:spcAft>
                <a:spcPts val="1000"/>
              </a:spcAft>
            </a:pPr>
            <a:r>
              <a:rPr lang="en-US" dirty="0">
                <a:solidFill>
                  <a:schemeClr val="tx1"/>
                </a:solidFill>
                <a:latin typeface="Arial" panose="020B0604020202020204" pitchFamily="34" charset="0"/>
                <a:cs typeface="Arial" panose="020B0604020202020204" pitchFamily="34" charset="0"/>
              </a:rPr>
              <a:t>Article III – Applicability </a:t>
            </a:r>
          </a:p>
          <a:p>
            <a:pPr>
              <a:lnSpc>
                <a:spcPct val="80000"/>
              </a:lnSpc>
              <a:spcBef>
                <a:spcPts val="775"/>
              </a:spcBef>
              <a:spcAft>
                <a:spcPts val="1000"/>
              </a:spcAft>
            </a:pPr>
            <a:r>
              <a:rPr lang="en-US" b="1" dirty="0">
                <a:solidFill>
                  <a:srgbClr val="009999"/>
                </a:solidFill>
                <a:latin typeface="Arial" panose="020B0604020202020204" pitchFamily="34" charset="0"/>
                <a:cs typeface="Arial" panose="020B0604020202020204" pitchFamily="34" charset="0"/>
              </a:rPr>
              <a:t>Article IV – Enrollment</a:t>
            </a:r>
          </a:p>
          <a:p>
            <a:pPr marL="90488" indent="-90488">
              <a:lnSpc>
                <a:spcPct val="80000"/>
              </a:lnSpc>
              <a:spcBef>
                <a:spcPts val="775"/>
              </a:spcBef>
              <a:spcAft>
                <a:spcPts val="1000"/>
              </a:spcAft>
            </a:pPr>
            <a:r>
              <a:rPr lang="en-US" b="1" dirty="0">
                <a:solidFill>
                  <a:srgbClr val="009999"/>
                </a:solidFill>
                <a:latin typeface="Arial" panose="020B0604020202020204" pitchFamily="34" charset="0"/>
                <a:cs typeface="Arial" panose="020B0604020202020204" pitchFamily="34" charset="0"/>
              </a:rPr>
              <a:t>Article V – Placement and Attendance</a:t>
            </a:r>
          </a:p>
          <a:p>
            <a:pPr>
              <a:lnSpc>
                <a:spcPct val="80000"/>
              </a:lnSpc>
              <a:spcBef>
                <a:spcPts val="775"/>
              </a:spcBef>
              <a:spcAft>
                <a:spcPts val="1000"/>
              </a:spcAft>
            </a:pPr>
            <a:r>
              <a:rPr lang="en-US" b="1" dirty="0">
                <a:solidFill>
                  <a:srgbClr val="009999"/>
                </a:solidFill>
                <a:latin typeface="Arial" panose="020B0604020202020204" pitchFamily="34" charset="0"/>
                <a:cs typeface="Arial" panose="020B0604020202020204" pitchFamily="34" charset="0"/>
              </a:rPr>
              <a:t>Article VI – Eligibility </a:t>
            </a:r>
          </a:p>
          <a:p>
            <a:pPr>
              <a:lnSpc>
                <a:spcPct val="80000"/>
              </a:lnSpc>
              <a:spcBef>
                <a:spcPts val="775"/>
              </a:spcBef>
              <a:spcAft>
                <a:spcPts val="1000"/>
              </a:spcAft>
            </a:pPr>
            <a:r>
              <a:rPr lang="en-US" b="1" dirty="0">
                <a:solidFill>
                  <a:srgbClr val="009999"/>
                </a:solidFill>
                <a:latin typeface="Arial" panose="020B0604020202020204" pitchFamily="34" charset="0"/>
                <a:cs typeface="Arial" panose="020B0604020202020204" pitchFamily="34" charset="0"/>
              </a:rPr>
              <a:t>Article VII – Graduation</a:t>
            </a:r>
          </a:p>
          <a:p>
            <a:pPr>
              <a:lnSpc>
                <a:spcPct val="80000"/>
              </a:lnSpc>
              <a:spcBef>
                <a:spcPts val="775"/>
              </a:spcBef>
              <a:spcAft>
                <a:spcPts val="1000"/>
              </a:spcAft>
            </a:pPr>
            <a:r>
              <a:rPr lang="en-US" dirty="0">
                <a:solidFill>
                  <a:schemeClr val="tx1"/>
                </a:solidFill>
                <a:latin typeface="Arial" panose="020B0604020202020204" pitchFamily="34" charset="0"/>
                <a:cs typeface="Arial" panose="020B0604020202020204" pitchFamily="34" charset="0"/>
              </a:rPr>
              <a:t>Article VIII – State Coordination</a:t>
            </a:r>
          </a:p>
          <a:p>
            <a:pPr>
              <a:lnSpc>
                <a:spcPct val="80000"/>
              </a:lnSpc>
              <a:spcBef>
                <a:spcPts val="775"/>
              </a:spcBef>
              <a:spcAft>
                <a:spcPts val="1000"/>
              </a:spcAft>
            </a:pPr>
            <a:r>
              <a:rPr lang="en-US" dirty="0">
                <a:solidFill>
                  <a:schemeClr val="tx1"/>
                </a:solidFill>
                <a:latin typeface="Arial" panose="020B0604020202020204" pitchFamily="34" charset="0"/>
                <a:cs typeface="Arial" panose="020B0604020202020204" pitchFamily="34" charset="0"/>
              </a:rPr>
              <a:t>Article IX – Interstate Commission </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4734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19200"/>
            <a:ext cx="8229600" cy="1143000"/>
          </a:xfrm>
        </p:spPr>
        <p:txBody>
          <a:bodyPr/>
          <a:lstStyle/>
          <a:p>
            <a:r>
              <a:rPr lang="en-US" dirty="0"/>
              <a:t>ARTICLE IV - ENROLLMENT</a:t>
            </a:r>
          </a:p>
        </p:txBody>
      </p:sp>
      <p:sp>
        <p:nvSpPr>
          <p:cNvPr id="2" name="Content Placeholder 1"/>
          <p:cNvSpPr>
            <a:spLocks noGrp="1"/>
          </p:cNvSpPr>
          <p:nvPr>
            <p:ph idx="1"/>
          </p:nvPr>
        </p:nvSpPr>
        <p:spPr>
          <a:xfrm>
            <a:off x="1905000" y="2590800"/>
            <a:ext cx="5791200" cy="2514600"/>
          </a:xfrm>
        </p:spPr>
        <p:txBody>
          <a:bodyPr/>
          <a:lstStyle/>
          <a:p>
            <a:pPr marL="0" indent="457200">
              <a:lnSpc>
                <a:spcPct val="150000"/>
              </a:lnSpc>
              <a:spcBef>
                <a:spcPts val="600"/>
              </a:spcBef>
              <a:spcAft>
                <a:spcPts val="600"/>
              </a:spcAft>
              <a:buClrTx/>
              <a:buFont typeface="Wingdings" panose="05000000000000000000" pitchFamily="2" charset="2"/>
              <a:buChar char="§"/>
              <a:defRPr/>
            </a:pPr>
            <a:r>
              <a:rPr lang="en-US" sz="3200" dirty="0">
                <a:solidFill>
                  <a:schemeClr val="tx1"/>
                </a:solidFill>
                <a:latin typeface="Arial" panose="020B0604020202020204" pitchFamily="34" charset="0"/>
                <a:cs typeface="Arial" panose="020B0604020202020204" pitchFamily="34" charset="0"/>
              </a:rPr>
              <a:t>Educational Records</a:t>
            </a:r>
          </a:p>
          <a:p>
            <a:pPr marL="0" indent="457200">
              <a:lnSpc>
                <a:spcPct val="150000"/>
              </a:lnSpc>
              <a:spcBef>
                <a:spcPts val="600"/>
              </a:spcBef>
              <a:spcAft>
                <a:spcPts val="600"/>
              </a:spcAft>
              <a:buClrTx/>
              <a:buFont typeface="Wingdings" panose="05000000000000000000" pitchFamily="2" charset="2"/>
              <a:buChar char="§"/>
              <a:defRPr/>
            </a:pPr>
            <a:r>
              <a:rPr lang="en-US" sz="3200" dirty="0">
                <a:solidFill>
                  <a:schemeClr val="tx1"/>
                </a:solidFill>
                <a:latin typeface="Arial" panose="020B0604020202020204" pitchFamily="34" charset="0"/>
                <a:cs typeface="Arial" panose="020B0604020202020204" pitchFamily="34" charset="0"/>
              </a:rPr>
              <a:t>Immunizations</a:t>
            </a:r>
          </a:p>
          <a:p>
            <a:pPr marL="0" indent="457200">
              <a:lnSpc>
                <a:spcPct val="150000"/>
              </a:lnSpc>
              <a:spcBef>
                <a:spcPts val="600"/>
              </a:spcBef>
              <a:spcAft>
                <a:spcPts val="600"/>
              </a:spcAft>
              <a:buClrTx/>
              <a:buFont typeface="Wingdings" panose="05000000000000000000" pitchFamily="2" charset="2"/>
              <a:buChar char="§"/>
              <a:defRPr/>
            </a:pPr>
            <a:r>
              <a:rPr lang="en-US" sz="3200" dirty="0">
                <a:solidFill>
                  <a:schemeClr val="tx1"/>
                </a:solidFill>
                <a:latin typeface="Arial" panose="020B0604020202020204" pitchFamily="34" charset="0"/>
                <a:cs typeface="Arial" panose="020B0604020202020204" pitchFamily="34" charset="0"/>
              </a:rPr>
              <a:t>Entrance Age (Kindergarten)</a:t>
            </a:r>
          </a:p>
          <a:p>
            <a:pPr marL="0" indent="457200">
              <a:lnSpc>
                <a:spcPct val="150000"/>
              </a:lnSpc>
              <a:spcBef>
                <a:spcPts val="600"/>
              </a:spcBef>
              <a:spcAft>
                <a:spcPts val="600"/>
              </a:spcAft>
              <a:buClrTx/>
              <a:buFont typeface="Wingdings" panose="05000000000000000000" pitchFamily="2" charset="2"/>
              <a:buChar char="§"/>
            </a:pPr>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5203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2302" y="1005978"/>
            <a:ext cx="7543800" cy="780196"/>
          </a:xfrm>
        </p:spPr>
        <p:txBody>
          <a:bodyPr>
            <a:noAutofit/>
          </a:bodyPr>
          <a:lstStyle/>
          <a:p>
            <a:r>
              <a:rPr lang="en-US" dirty="0"/>
              <a:t>ARTICLE IV - ENROLLMENT</a:t>
            </a:r>
            <a:br>
              <a:rPr lang="en-US" dirty="0">
                <a:solidFill>
                  <a:srgbClr val="009999"/>
                </a:solidFill>
              </a:rPr>
            </a:br>
            <a:endParaRPr lang="en-US" dirty="0">
              <a:solidFill>
                <a:srgbClr val="009999"/>
              </a:solidFill>
            </a:endParaRPr>
          </a:p>
        </p:txBody>
      </p:sp>
      <p:sp>
        <p:nvSpPr>
          <p:cNvPr id="4" name="Content Placeholder 3"/>
          <p:cNvSpPr>
            <a:spLocks noGrp="1"/>
          </p:cNvSpPr>
          <p:nvPr>
            <p:ph sz="half" idx="1"/>
          </p:nvPr>
        </p:nvSpPr>
        <p:spPr>
          <a:xfrm>
            <a:off x="639698" y="1861344"/>
            <a:ext cx="4297299" cy="4297680"/>
          </a:xfrm>
          <a:noFill/>
          <a:ln>
            <a:noFill/>
          </a:ln>
        </p:spPr>
        <p:txBody>
          <a:bodyPr>
            <a:normAutofit fontScale="25000" lnSpcReduction="20000"/>
          </a:bodyPr>
          <a:lstStyle/>
          <a:p>
            <a:pPr marL="0" indent="0">
              <a:lnSpc>
                <a:spcPct val="170000"/>
              </a:lnSpc>
              <a:spcBef>
                <a:spcPts val="600"/>
              </a:spcBef>
              <a:spcAft>
                <a:spcPts val="600"/>
              </a:spcAft>
              <a:buClrTx/>
              <a:buNone/>
              <a:defRPr/>
            </a:pPr>
            <a:r>
              <a:rPr lang="en-US" sz="8000" b="1" dirty="0">
                <a:solidFill>
                  <a:schemeClr val="tx1"/>
                </a:solidFill>
                <a:latin typeface="Arial" panose="020B0604020202020204" pitchFamily="34" charset="0"/>
                <a:cs typeface="Arial" panose="020B0604020202020204" pitchFamily="34" charset="0"/>
              </a:rPr>
              <a:t>Covered</a:t>
            </a:r>
          </a:p>
          <a:p>
            <a:pPr marL="0" indent="460375">
              <a:lnSpc>
                <a:spcPct val="170000"/>
              </a:lnSpc>
              <a:spcBef>
                <a:spcPts val="600"/>
              </a:spcBef>
              <a:spcAft>
                <a:spcPts val="600"/>
              </a:spcAft>
              <a:buClrTx/>
              <a:buFont typeface="Wingdings" panose="05000000000000000000" pitchFamily="2" charset="2"/>
              <a:buChar char="§"/>
              <a:defRPr/>
            </a:pPr>
            <a:r>
              <a:rPr lang="en-US" sz="8000" dirty="0">
                <a:solidFill>
                  <a:schemeClr val="tx1"/>
                </a:solidFill>
                <a:latin typeface="Arial" panose="020B0604020202020204" pitchFamily="34" charset="0"/>
                <a:cs typeface="Arial" panose="020B0604020202020204" pitchFamily="34" charset="0"/>
              </a:rPr>
              <a:t>Unofficial records may be requested by a parent </a:t>
            </a:r>
          </a:p>
          <a:p>
            <a:pPr marL="0" indent="460375">
              <a:lnSpc>
                <a:spcPct val="170000"/>
              </a:lnSpc>
              <a:spcBef>
                <a:spcPts val="600"/>
              </a:spcBef>
              <a:spcAft>
                <a:spcPts val="600"/>
              </a:spcAft>
              <a:buClrTx/>
              <a:buFont typeface="Wingdings" panose="05000000000000000000" pitchFamily="2" charset="2"/>
              <a:buChar char="§"/>
              <a:defRPr/>
            </a:pPr>
            <a:r>
              <a:rPr lang="en-US" sz="8000" dirty="0">
                <a:solidFill>
                  <a:schemeClr val="tx1"/>
                </a:solidFill>
                <a:latin typeface="Arial" panose="020B0604020202020204" pitchFamily="34" charset="0"/>
                <a:cs typeface="Arial" panose="020B0604020202020204" pitchFamily="34" charset="0"/>
              </a:rPr>
              <a:t>Used for enrollment/placement</a:t>
            </a:r>
          </a:p>
          <a:p>
            <a:pPr marL="0" indent="460375">
              <a:lnSpc>
                <a:spcPct val="170000"/>
              </a:lnSpc>
              <a:spcBef>
                <a:spcPts val="600"/>
              </a:spcBef>
              <a:spcAft>
                <a:spcPts val="600"/>
              </a:spcAft>
              <a:buClrTx/>
              <a:buFont typeface="Wingdings" panose="05000000000000000000" pitchFamily="2" charset="2"/>
              <a:buChar char="§"/>
              <a:defRPr/>
            </a:pPr>
            <a:r>
              <a:rPr lang="en-US" sz="8000" dirty="0">
                <a:solidFill>
                  <a:schemeClr val="tx1"/>
                </a:solidFill>
                <a:latin typeface="Arial" panose="020B0604020202020204" pitchFamily="34" charset="0"/>
                <a:cs typeface="Arial" panose="020B0604020202020204" pitchFamily="34" charset="0"/>
              </a:rPr>
              <a:t>Sending school must send official records within 10 business days from receipt of the receiving school request</a:t>
            </a:r>
          </a:p>
          <a:p>
            <a:pPr marL="0" indent="457200">
              <a:lnSpc>
                <a:spcPct val="150000"/>
              </a:lnSpc>
              <a:spcBef>
                <a:spcPts val="600"/>
              </a:spcBef>
              <a:spcAft>
                <a:spcPts val="600"/>
              </a:spcAft>
              <a:buClrTx/>
              <a:buFont typeface="Wingdings" panose="05000000000000000000" pitchFamily="2" charset="2"/>
              <a:buChar char="§"/>
            </a:pPr>
            <a:endParaRPr lang="en-US"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2788347" y="1404097"/>
            <a:ext cx="322516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“Educational Records”</a:t>
            </a:r>
          </a:p>
        </p:txBody>
      </p:sp>
      <p:sp>
        <p:nvSpPr>
          <p:cNvPr id="8" name="Content Placeholder 3"/>
          <p:cNvSpPr>
            <a:spLocks noGrp="1"/>
          </p:cNvSpPr>
          <p:nvPr>
            <p:ph sz="half" idx="1"/>
          </p:nvPr>
        </p:nvSpPr>
        <p:spPr>
          <a:xfrm>
            <a:off x="4936998" y="1850802"/>
            <a:ext cx="4207002" cy="4297680"/>
          </a:xfrm>
        </p:spPr>
        <p:txBody>
          <a:bodyPr>
            <a:normAutofit/>
          </a:bodyPr>
          <a:lstStyle/>
          <a:p>
            <a:pPr marL="0" indent="0">
              <a:lnSpc>
                <a:spcPct val="150000"/>
              </a:lnSpc>
              <a:spcBef>
                <a:spcPts val="600"/>
              </a:spcBef>
              <a:spcAft>
                <a:spcPts val="600"/>
              </a:spcAft>
              <a:buClrTx/>
              <a:buNone/>
              <a:defRPr/>
            </a:pPr>
            <a:r>
              <a:rPr lang="en-US" sz="2000" b="1" dirty="0">
                <a:solidFill>
                  <a:srgbClr val="F2682B"/>
                </a:solidFill>
                <a:latin typeface="Arial" panose="020B0604020202020204" pitchFamily="34" charset="0"/>
                <a:cs typeface="Arial" panose="020B0604020202020204" pitchFamily="34" charset="0"/>
              </a:rPr>
              <a:t>Not Covered</a:t>
            </a:r>
            <a:endParaRPr lang="en-US" sz="2000" dirty="0">
              <a:solidFill>
                <a:srgbClr val="F2682B"/>
              </a:solidFill>
              <a:latin typeface="Arial" panose="020B0604020202020204" pitchFamily="34" charset="0"/>
              <a:cs typeface="Arial" panose="020B0604020202020204" pitchFamily="34" charset="0"/>
            </a:endParaRPr>
          </a:p>
          <a:p>
            <a:pPr marL="0" indent="460375">
              <a:lnSpc>
                <a:spcPct val="150000"/>
              </a:lnSpc>
              <a:spcBef>
                <a:spcPts val="600"/>
              </a:spcBef>
              <a:spcAft>
                <a:spcPts val="600"/>
              </a:spcAft>
              <a:buClrTx/>
              <a:buFont typeface="Wingdings" panose="05000000000000000000" pitchFamily="2" charset="2"/>
              <a:buChar char="§"/>
              <a:defRPr/>
            </a:pPr>
            <a:r>
              <a:rPr lang="en-US" sz="2000" dirty="0">
                <a:solidFill>
                  <a:srgbClr val="F2682B"/>
                </a:solidFill>
                <a:latin typeface="Arial" panose="020B0604020202020204" pitchFamily="34" charset="0"/>
                <a:cs typeface="Arial" panose="020B0604020202020204" pitchFamily="34" charset="0"/>
              </a:rPr>
              <a:t>Right to request a copy of every paper in the file</a:t>
            </a:r>
          </a:p>
          <a:p>
            <a:pPr marL="0" indent="460375">
              <a:lnSpc>
                <a:spcPct val="150000"/>
              </a:lnSpc>
              <a:spcBef>
                <a:spcPts val="600"/>
              </a:spcBef>
              <a:spcAft>
                <a:spcPts val="600"/>
              </a:spcAft>
              <a:buClrTx/>
              <a:buFont typeface="Wingdings" panose="05000000000000000000" pitchFamily="2" charset="2"/>
              <a:buChar char="§"/>
              <a:defRPr/>
            </a:pPr>
            <a:r>
              <a:rPr lang="en-US" sz="2000" dirty="0">
                <a:solidFill>
                  <a:srgbClr val="F2682B"/>
                </a:solidFill>
                <a:latin typeface="Arial" panose="020B0604020202020204" pitchFamily="34" charset="0"/>
                <a:cs typeface="Arial" panose="020B0604020202020204" pitchFamily="34" charset="0"/>
              </a:rPr>
              <a:t>Receiving unofficial records free of charge</a:t>
            </a:r>
          </a:p>
        </p:txBody>
      </p:sp>
    </p:spTree>
    <p:extLst>
      <p:ext uri="{BB962C8B-B14F-4D97-AF65-F5344CB8AC3E}">
        <p14:creationId xmlns:p14="http://schemas.microsoft.com/office/powerpoint/2010/main" val="32670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84729" y="2370290"/>
            <a:ext cx="4084028" cy="2854108"/>
          </a:xfrm>
        </p:spPr>
        <p:txBody>
          <a:bodyPr/>
          <a:lstStyle/>
          <a:p>
            <a:pPr marL="0">
              <a:spcBef>
                <a:spcPts val="0"/>
              </a:spcBef>
              <a:spcAft>
                <a:spcPts val="0"/>
              </a:spcAft>
              <a:buNone/>
            </a:pPr>
            <a:r>
              <a:rPr lang="en-US" sz="2000" b="1" dirty="0">
                <a:solidFill>
                  <a:schemeClr val="tx1"/>
                </a:solidFill>
                <a:latin typeface="Arial" charset="0"/>
                <a:ea typeface="Arial" charset="0"/>
                <a:cs typeface="Arial" charset="0"/>
              </a:rPr>
              <a:t>Covered</a:t>
            </a:r>
          </a:p>
          <a:p>
            <a:pPr marL="0" indent="457200">
              <a:lnSpc>
                <a:spcPct val="150000"/>
              </a:lnSpc>
              <a:spcBef>
                <a:spcPts val="0"/>
              </a:spcBef>
              <a:spcAft>
                <a:spcPts val="0"/>
              </a:spcAft>
              <a:buClrTx/>
              <a:buFont typeface="Wingdings" panose="05000000000000000000" pitchFamily="2" charset="2"/>
              <a:buChar char="§"/>
            </a:pPr>
            <a:r>
              <a:rPr lang="en-US" sz="2000" dirty="0">
                <a:solidFill>
                  <a:schemeClr val="tx1"/>
                </a:solidFill>
                <a:latin typeface="Arial" charset="0"/>
                <a:ea typeface="Arial" charset="0"/>
                <a:cs typeface="Arial" charset="0"/>
              </a:rPr>
              <a:t>Child is given 30 days from enrollment to obtain required immunizations</a:t>
            </a:r>
          </a:p>
          <a:p>
            <a:pPr marL="0" indent="457200">
              <a:lnSpc>
                <a:spcPct val="150000"/>
              </a:lnSpc>
              <a:spcBef>
                <a:spcPts val="0"/>
              </a:spcBef>
              <a:spcAft>
                <a:spcPts val="0"/>
              </a:spcAft>
              <a:buClrTx/>
              <a:buFont typeface="Wingdings" panose="05000000000000000000" pitchFamily="2" charset="2"/>
              <a:buChar char="§"/>
            </a:pPr>
            <a:r>
              <a:rPr lang="en-US" sz="2000" dirty="0">
                <a:solidFill>
                  <a:schemeClr val="tx1"/>
                </a:solidFill>
                <a:latin typeface="Arial" charset="0"/>
                <a:ea typeface="Arial" charset="0"/>
                <a:cs typeface="Arial" charset="0"/>
              </a:rPr>
              <a:t>A series of immunizations must be started w/</a:t>
            </a:r>
            <a:r>
              <a:rPr lang="en-US" sz="2000" dirty="0" err="1">
                <a:solidFill>
                  <a:schemeClr val="tx1"/>
                </a:solidFill>
                <a:latin typeface="Arial" charset="0"/>
                <a:ea typeface="Arial" charset="0"/>
                <a:cs typeface="Arial" charset="0"/>
              </a:rPr>
              <a:t>i</a:t>
            </a:r>
            <a:r>
              <a:rPr lang="en-US" sz="2000" dirty="0">
                <a:solidFill>
                  <a:schemeClr val="tx1"/>
                </a:solidFill>
                <a:latin typeface="Arial" charset="0"/>
                <a:ea typeface="Arial" charset="0"/>
                <a:cs typeface="Arial" charset="0"/>
              </a:rPr>
              <a:t> 30 days of enrollment.</a:t>
            </a:r>
          </a:p>
        </p:txBody>
      </p:sp>
      <p:sp>
        <p:nvSpPr>
          <p:cNvPr id="6" name="Content Placeholder 5"/>
          <p:cNvSpPr>
            <a:spLocks noGrp="1"/>
          </p:cNvSpPr>
          <p:nvPr>
            <p:ph sz="half" idx="2"/>
          </p:nvPr>
        </p:nvSpPr>
        <p:spPr>
          <a:xfrm>
            <a:off x="4876800" y="2390506"/>
            <a:ext cx="3703320" cy="1634908"/>
          </a:xfrm>
        </p:spPr>
        <p:txBody>
          <a:bodyPr/>
          <a:lstStyle/>
          <a:p>
            <a:pPr>
              <a:lnSpc>
                <a:spcPct val="90000"/>
              </a:lnSpc>
              <a:buNone/>
            </a:pPr>
            <a:r>
              <a:rPr lang="en-US" sz="2000" b="1" dirty="0">
                <a:solidFill>
                  <a:srgbClr val="F2682B"/>
                </a:solidFill>
                <a:latin typeface="Arial" charset="0"/>
                <a:ea typeface="Arial" charset="0"/>
                <a:cs typeface="Arial" charset="0"/>
              </a:rPr>
              <a:t>Not Covered</a:t>
            </a:r>
          </a:p>
          <a:p>
            <a:pPr marL="0" indent="457200">
              <a:lnSpc>
                <a:spcPct val="150000"/>
              </a:lnSpc>
              <a:spcBef>
                <a:spcPts val="600"/>
              </a:spcBef>
              <a:spcAft>
                <a:spcPts val="600"/>
              </a:spcAft>
              <a:buClrTx/>
              <a:buFont typeface="Wingdings" panose="05000000000000000000" pitchFamily="2" charset="2"/>
              <a:buChar char="§"/>
            </a:pPr>
            <a:r>
              <a:rPr lang="en-US" sz="2000" b="1" dirty="0">
                <a:solidFill>
                  <a:srgbClr val="F2682B"/>
                </a:solidFill>
                <a:latin typeface="Arial" charset="0"/>
                <a:ea typeface="Arial" charset="0"/>
                <a:cs typeface="Arial" charset="0"/>
              </a:rPr>
              <a:t>Tuberculosis (TB) testing:</a:t>
            </a:r>
            <a:r>
              <a:rPr lang="en-US" sz="2000" dirty="0">
                <a:solidFill>
                  <a:srgbClr val="F2682B"/>
                </a:solidFill>
                <a:latin typeface="Arial" charset="0"/>
                <a:ea typeface="Arial" charset="0"/>
                <a:cs typeface="Arial" charset="0"/>
              </a:rPr>
              <a:t> is a test rather than an immunization, therefore it may be required prior to enrollment</a:t>
            </a:r>
          </a:p>
          <a:p>
            <a:pPr marL="0" indent="0">
              <a:buNone/>
            </a:pPr>
            <a:endParaRPr lang="en-US" dirty="0"/>
          </a:p>
        </p:txBody>
      </p:sp>
      <p:sp>
        <p:nvSpPr>
          <p:cNvPr id="7" name="Title 2"/>
          <p:cNvSpPr txBox="1">
            <a:spLocks/>
          </p:cNvSpPr>
          <p:nvPr/>
        </p:nvSpPr>
        <p:spPr>
          <a:xfrm>
            <a:off x="813435" y="1281837"/>
            <a:ext cx="7543800" cy="780196"/>
          </a:xfrm>
          <a:prstGeom prst="rect">
            <a:avLst/>
          </a:prstGeom>
        </p:spPr>
        <p:txBody>
          <a:bodyPr vert="horz" lIns="91440" tIns="45720" rIns="91440" bIns="45720" rtlCol="0" anchor="ctr">
            <a:noAutofit/>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ARTICLE IV - ENROLLMENT</a:t>
            </a:r>
            <a:br>
              <a:rPr lang="en-US" dirty="0">
                <a:solidFill>
                  <a:srgbClr val="009999"/>
                </a:solidFill>
              </a:rPr>
            </a:br>
            <a:endParaRPr lang="en-US" dirty="0">
              <a:solidFill>
                <a:srgbClr val="009999"/>
              </a:solidFill>
            </a:endParaRPr>
          </a:p>
        </p:txBody>
      </p:sp>
      <p:sp>
        <p:nvSpPr>
          <p:cNvPr id="8" name="TextBox 7"/>
          <p:cNvSpPr txBox="1"/>
          <p:nvPr/>
        </p:nvSpPr>
        <p:spPr>
          <a:xfrm>
            <a:off x="3124200" y="1671935"/>
            <a:ext cx="23622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“Immunizations”</a:t>
            </a:r>
          </a:p>
        </p:txBody>
      </p:sp>
    </p:spTree>
    <p:extLst>
      <p:ext uri="{BB962C8B-B14F-4D97-AF65-F5344CB8AC3E}">
        <p14:creationId xmlns:p14="http://schemas.microsoft.com/office/powerpoint/2010/main" val="90395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295400" y="1154349"/>
            <a:ext cx="6553200" cy="703996"/>
          </a:xfrm>
          <a:prstGeom prst="rect">
            <a:avLst/>
          </a:prstGeom>
        </p:spPr>
        <p:txBody>
          <a:bodyPr>
            <a:normAutofit/>
          </a:bodyPr>
          <a:lstStyle/>
          <a:p>
            <a:r>
              <a:rPr lang="en-US" dirty="0">
                <a:solidFill>
                  <a:srgbClr val="000000"/>
                </a:solidFill>
              </a:rPr>
              <a:t>Session Objectives</a:t>
            </a:r>
            <a:endParaRPr lang="en-US" sz="4000" dirty="0">
              <a:solidFill>
                <a:srgbClr val="000000"/>
              </a:solidFill>
              <a:latin typeface="Arial"/>
              <a:cs typeface="Arial"/>
            </a:endParaRPr>
          </a:p>
        </p:txBody>
      </p:sp>
      <p:sp>
        <p:nvSpPr>
          <p:cNvPr id="2" name="Content Placeholder 1"/>
          <p:cNvSpPr>
            <a:spLocks noGrp="1"/>
          </p:cNvSpPr>
          <p:nvPr>
            <p:ph idx="4294967295"/>
          </p:nvPr>
        </p:nvSpPr>
        <p:spPr>
          <a:xfrm>
            <a:off x="381000" y="2397969"/>
            <a:ext cx="4038600" cy="2848945"/>
          </a:xfrm>
          <a:prstGeom prst="rect">
            <a:avLst/>
          </a:prstGeom>
          <a:ln>
            <a:noFill/>
          </a:ln>
        </p:spPr>
        <p:txBody>
          <a:bodyPr>
            <a:noAutofit/>
          </a:bodyPr>
          <a:lstStyle/>
          <a:p>
            <a:pPr marL="342900" indent="-342900">
              <a:lnSpc>
                <a:spcPct val="160000"/>
              </a:lnSpc>
              <a:spcBef>
                <a:spcPts val="600"/>
              </a:spcBef>
              <a:spcAft>
                <a:spcPts val="600"/>
              </a:spcAft>
              <a:buClrTx/>
              <a:buFont typeface="+mj-lt"/>
              <a:buAutoNum type="arabicPeriod"/>
            </a:pPr>
            <a:r>
              <a:rPr lang="en-US" sz="2400" dirty="0">
                <a:solidFill>
                  <a:srgbClr val="000000"/>
                </a:solidFill>
                <a:latin typeface="Arial"/>
                <a:cs typeface="Arial"/>
              </a:rPr>
              <a:t>The Compact and Rules </a:t>
            </a:r>
          </a:p>
          <a:p>
            <a:pPr marL="342900" indent="-342900">
              <a:lnSpc>
                <a:spcPct val="160000"/>
              </a:lnSpc>
              <a:spcBef>
                <a:spcPts val="600"/>
              </a:spcBef>
              <a:spcAft>
                <a:spcPts val="600"/>
              </a:spcAft>
              <a:buClrTx/>
              <a:buFont typeface="+mj-lt"/>
              <a:buAutoNum type="arabicPeriod"/>
            </a:pPr>
            <a:r>
              <a:rPr lang="en-US" sz="2400" dirty="0">
                <a:solidFill>
                  <a:srgbClr val="000000"/>
                </a:solidFill>
                <a:latin typeface="Arial"/>
                <a:cs typeface="Arial"/>
              </a:rPr>
              <a:t>Cases/Best Practices</a:t>
            </a:r>
          </a:p>
          <a:p>
            <a:pPr marL="342900" indent="-342900">
              <a:lnSpc>
                <a:spcPct val="160000"/>
              </a:lnSpc>
              <a:spcBef>
                <a:spcPts val="600"/>
              </a:spcBef>
              <a:spcAft>
                <a:spcPts val="600"/>
              </a:spcAft>
              <a:buClrTx/>
              <a:buFont typeface="+mj-lt"/>
              <a:buAutoNum type="arabicPeriod"/>
            </a:pPr>
            <a:r>
              <a:rPr lang="en-US" sz="2400" dirty="0">
                <a:solidFill>
                  <a:srgbClr val="000000"/>
                </a:solidFill>
                <a:latin typeface="Arial"/>
                <a:cs typeface="Arial"/>
              </a:rPr>
              <a:t>MIC3 Update</a:t>
            </a:r>
          </a:p>
          <a:p>
            <a:pPr marL="342900" indent="-342900">
              <a:lnSpc>
                <a:spcPct val="160000"/>
              </a:lnSpc>
              <a:spcBef>
                <a:spcPts val="600"/>
              </a:spcBef>
              <a:spcAft>
                <a:spcPts val="600"/>
              </a:spcAft>
              <a:buClrTx/>
              <a:buFont typeface="+mj-lt"/>
              <a:buAutoNum type="arabicPeriod"/>
            </a:pPr>
            <a:r>
              <a:rPr lang="en-US" sz="2400" dirty="0">
                <a:solidFill>
                  <a:srgbClr val="000000"/>
                </a:solidFill>
                <a:latin typeface="Arial"/>
                <a:cs typeface="Arial"/>
              </a:rPr>
              <a:t>Develop a Parent FAQ</a:t>
            </a:r>
          </a:p>
        </p:txBody>
      </p:sp>
      <p:sp>
        <p:nvSpPr>
          <p:cNvPr id="5" name="Content Placeholder 1"/>
          <p:cNvSpPr txBox="1">
            <a:spLocks/>
          </p:cNvSpPr>
          <p:nvPr/>
        </p:nvSpPr>
        <p:spPr>
          <a:xfrm>
            <a:off x="5029200" y="2408855"/>
            <a:ext cx="3733800" cy="2590800"/>
          </a:xfrm>
          <a:prstGeom prst="rect">
            <a:avLst/>
          </a:prstGeom>
          <a:ln>
            <a:noFill/>
          </a:ln>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60000"/>
              </a:lnSpc>
              <a:spcBef>
                <a:spcPts val="600"/>
              </a:spcBef>
              <a:spcAft>
                <a:spcPts val="600"/>
              </a:spcAft>
              <a:buClrTx/>
              <a:buNone/>
            </a:pPr>
            <a:r>
              <a:rPr lang="en-US" sz="2400" dirty="0">
                <a:solidFill>
                  <a:srgbClr val="000000"/>
                </a:solidFill>
                <a:latin typeface="Arial"/>
                <a:cs typeface="Arial"/>
              </a:rPr>
              <a:t>5.  Identifying Needs</a:t>
            </a:r>
          </a:p>
          <a:p>
            <a:pPr marL="0" indent="0">
              <a:lnSpc>
                <a:spcPct val="160000"/>
              </a:lnSpc>
              <a:spcBef>
                <a:spcPts val="600"/>
              </a:spcBef>
              <a:spcAft>
                <a:spcPts val="600"/>
              </a:spcAft>
              <a:buClrTx/>
              <a:buNone/>
            </a:pPr>
            <a:r>
              <a:rPr lang="en-US" sz="2400" dirty="0">
                <a:solidFill>
                  <a:srgbClr val="000000"/>
                </a:solidFill>
                <a:latin typeface="Arial"/>
                <a:cs typeface="Arial"/>
              </a:rPr>
              <a:t>and Resources</a:t>
            </a:r>
          </a:p>
          <a:p>
            <a:pPr marL="457200" indent="-457200">
              <a:lnSpc>
                <a:spcPct val="160000"/>
              </a:lnSpc>
              <a:spcBef>
                <a:spcPts val="600"/>
              </a:spcBef>
              <a:spcAft>
                <a:spcPts val="600"/>
              </a:spcAft>
              <a:buClrTx/>
              <a:buAutoNum type="arabicPeriod" startAt="6"/>
            </a:pPr>
            <a:r>
              <a:rPr lang="en-US" sz="2400" dirty="0">
                <a:solidFill>
                  <a:srgbClr val="000000"/>
                </a:solidFill>
                <a:latin typeface="Arial"/>
                <a:cs typeface="Arial"/>
              </a:rPr>
              <a:t>Obtain Feedback</a:t>
            </a:r>
          </a:p>
          <a:p>
            <a:pPr marL="457200" indent="-457200">
              <a:lnSpc>
                <a:spcPct val="160000"/>
              </a:lnSpc>
              <a:spcBef>
                <a:spcPts val="600"/>
              </a:spcBef>
              <a:spcAft>
                <a:spcPts val="600"/>
              </a:spcAft>
              <a:buClrTx/>
              <a:buAutoNum type="arabicPeriod" startAt="6"/>
            </a:pPr>
            <a:r>
              <a:rPr lang="en-US" sz="2400" dirty="0">
                <a:solidFill>
                  <a:srgbClr val="000000"/>
                </a:solidFill>
                <a:latin typeface="Arial"/>
                <a:cs typeface="Arial"/>
              </a:rPr>
              <a:t>Open Forum</a:t>
            </a:r>
          </a:p>
          <a:p>
            <a:pPr marL="0" indent="457200">
              <a:lnSpc>
                <a:spcPct val="160000"/>
              </a:lnSpc>
              <a:spcBef>
                <a:spcPts val="600"/>
              </a:spcBef>
              <a:spcAft>
                <a:spcPts val="600"/>
              </a:spcAft>
              <a:buClrTx/>
              <a:buFont typeface="Wingdings" charset="2"/>
              <a:buChar char="§"/>
            </a:pPr>
            <a:endParaRPr lang="en-US" sz="2400" dirty="0">
              <a:solidFill>
                <a:srgbClr val="000000"/>
              </a:solidFill>
              <a:latin typeface="Arial"/>
              <a:cs typeface="Arial"/>
            </a:endParaRPr>
          </a:p>
        </p:txBody>
      </p:sp>
    </p:spTree>
    <p:extLst>
      <p:ext uri="{BB962C8B-B14F-4D97-AF65-F5344CB8AC3E}">
        <p14:creationId xmlns:p14="http://schemas.microsoft.com/office/powerpoint/2010/main" val="1558769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05589" y="2519745"/>
            <a:ext cx="4343400" cy="3210878"/>
          </a:xfrm>
        </p:spPr>
        <p:txBody>
          <a:bodyPr/>
          <a:lstStyle/>
          <a:p>
            <a:pPr>
              <a:buNone/>
            </a:pPr>
            <a:r>
              <a:rPr lang="en-US" sz="2000" b="1" dirty="0">
                <a:solidFill>
                  <a:schemeClr val="tx1"/>
                </a:solidFill>
                <a:latin typeface="Arial" charset="0"/>
                <a:ea typeface="Arial" charset="0"/>
                <a:cs typeface="Arial" charset="0"/>
              </a:rPr>
              <a:t>Covered</a:t>
            </a:r>
          </a:p>
          <a:p>
            <a:pPr marL="0" indent="457200">
              <a:lnSpc>
                <a:spcPct val="150000"/>
              </a:lnSpc>
              <a:spcBef>
                <a:spcPts val="600"/>
              </a:spcBef>
              <a:spcAft>
                <a:spcPts val="600"/>
              </a:spcAft>
              <a:buClrTx/>
              <a:buFont typeface="Wingdings" panose="05000000000000000000" pitchFamily="2" charset="2"/>
              <a:buChar char="§"/>
            </a:pPr>
            <a:r>
              <a:rPr lang="en-US" sz="2000" dirty="0">
                <a:solidFill>
                  <a:schemeClr val="tx1"/>
                </a:solidFill>
                <a:latin typeface="Arial" charset="0"/>
                <a:ea typeface="Arial" charset="0"/>
                <a:cs typeface="Arial" charset="0"/>
              </a:rPr>
              <a:t>Continue in the same grade regardless of entrance age</a:t>
            </a:r>
          </a:p>
          <a:p>
            <a:pPr marL="0" indent="457200">
              <a:lnSpc>
                <a:spcPct val="150000"/>
              </a:lnSpc>
              <a:spcBef>
                <a:spcPts val="600"/>
              </a:spcBef>
              <a:spcAft>
                <a:spcPts val="600"/>
              </a:spcAft>
              <a:buClrTx/>
              <a:buFont typeface="Wingdings" panose="05000000000000000000" pitchFamily="2" charset="2"/>
              <a:buChar char="§"/>
            </a:pPr>
            <a:r>
              <a:rPr lang="en-US" sz="2000" dirty="0">
                <a:solidFill>
                  <a:schemeClr val="tx1"/>
                </a:solidFill>
                <a:latin typeface="Arial" charset="0"/>
                <a:ea typeface="Arial" charset="0"/>
                <a:cs typeface="Arial" charset="0"/>
              </a:rPr>
              <a:t>May be promoted to next grade regardless of age requirements</a:t>
            </a:r>
          </a:p>
        </p:txBody>
      </p:sp>
      <p:sp>
        <p:nvSpPr>
          <p:cNvPr id="6" name="Content Placeholder 5"/>
          <p:cNvSpPr>
            <a:spLocks noGrp="1"/>
          </p:cNvSpPr>
          <p:nvPr>
            <p:ph sz="half" idx="2"/>
          </p:nvPr>
        </p:nvSpPr>
        <p:spPr>
          <a:xfrm>
            <a:off x="4948989" y="2519745"/>
            <a:ext cx="3703320" cy="1634908"/>
          </a:xfrm>
        </p:spPr>
        <p:txBody>
          <a:bodyPr/>
          <a:lstStyle/>
          <a:p>
            <a:pPr>
              <a:lnSpc>
                <a:spcPct val="90000"/>
              </a:lnSpc>
              <a:buNone/>
            </a:pPr>
            <a:r>
              <a:rPr lang="en-US" sz="2000" b="1" dirty="0">
                <a:solidFill>
                  <a:srgbClr val="F2682B"/>
                </a:solidFill>
                <a:latin typeface="Arial" panose="020B0604020202020204" pitchFamily="34" charset="0"/>
                <a:cs typeface="Arial" panose="020B0604020202020204" pitchFamily="34" charset="0"/>
              </a:rPr>
              <a:t>Not Covered</a:t>
            </a:r>
          </a:p>
          <a:p>
            <a:pPr marL="0" indent="457200">
              <a:lnSpc>
                <a:spcPct val="150000"/>
              </a:lnSpc>
              <a:spcBef>
                <a:spcPts val="600"/>
              </a:spcBef>
              <a:spcAft>
                <a:spcPts val="600"/>
              </a:spcAft>
              <a:buClrTx/>
              <a:buFont typeface="Wingdings" panose="05000000000000000000" pitchFamily="2" charset="2"/>
              <a:buChar char="§"/>
            </a:pPr>
            <a:r>
              <a:rPr lang="en-US" sz="2000" dirty="0">
                <a:solidFill>
                  <a:srgbClr val="F2682B"/>
                </a:solidFill>
                <a:latin typeface="Arial" panose="020B0604020202020204" pitchFamily="34" charset="0"/>
                <a:cs typeface="Arial" panose="020B0604020202020204" pitchFamily="34" charset="0"/>
              </a:rPr>
              <a:t>Student was</a:t>
            </a:r>
            <a:r>
              <a:rPr lang="en-US" sz="2000" b="1" dirty="0">
                <a:solidFill>
                  <a:srgbClr val="F2682B"/>
                </a:solidFill>
                <a:latin typeface="Arial" panose="020B0604020202020204" pitchFamily="34" charset="0"/>
                <a:cs typeface="Arial" panose="020B0604020202020204" pitchFamily="34" charset="0"/>
              </a:rPr>
              <a:t> not enrolled in or attended Kindergarten </a:t>
            </a:r>
            <a:r>
              <a:rPr lang="en-US" sz="2000" dirty="0">
                <a:solidFill>
                  <a:srgbClr val="F2682B"/>
                </a:solidFill>
                <a:latin typeface="Arial" panose="020B0604020202020204" pitchFamily="34" charset="0"/>
                <a:cs typeface="Arial" panose="020B0604020202020204" pitchFamily="34" charset="0"/>
              </a:rPr>
              <a:t>(in the sending state), even though they are eligible</a:t>
            </a:r>
          </a:p>
          <a:p>
            <a:pPr marL="0" indent="0">
              <a:buNone/>
            </a:pPr>
            <a:endParaRPr lang="en-US" sz="2400" dirty="0"/>
          </a:p>
        </p:txBody>
      </p:sp>
      <p:sp>
        <p:nvSpPr>
          <p:cNvPr id="7" name="Title 2"/>
          <p:cNvSpPr txBox="1">
            <a:spLocks/>
          </p:cNvSpPr>
          <p:nvPr/>
        </p:nvSpPr>
        <p:spPr>
          <a:xfrm>
            <a:off x="813435" y="1281837"/>
            <a:ext cx="7543800" cy="780196"/>
          </a:xfrm>
          <a:prstGeom prst="rect">
            <a:avLst/>
          </a:prstGeom>
        </p:spPr>
        <p:txBody>
          <a:bodyPr vert="horz" lIns="91440" tIns="45720" rIns="91440" bIns="45720" rtlCol="0" anchor="ctr">
            <a:noAutofit/>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ARTICLE IV - ENROLLMENT</a:t>
            </a:r>
            <a:br>
              <a:rPr lang="en-US" dirty="0">
                <a:solidFill>
                  <a:srgbClr val="009999"/>
                </a:solidFill>
              </a:rPr>
            </a:br>
            <a:endParaRPr lang="en-US" dirty="0">
              <a:solidFill>
                <a:srgbClr val="009999"/>
              </a:solidFill>
            </a:endParaRPr>
          </a:p>
        </p:txBody>
      </p:sp>
      <p:sp>
        <p:nvSpPr>
          <p:cNvPr id="9" name="TextBox 8"/>
          <p:cNvSpPr txBox="1"/>
          <p:nvPr/>
        </p:nvSpPr>
        <p:spPr>
          <a:xfrm>
            <a:off x="1524000" y="1700176"/>
            <a:ext cx="65532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“Kindergarten and First Grade Entrance Age”</a:t>
            </a:r>
          </a:p>
        </p:txBody>
      </p:sp>
    </p:spTree>
    <p:extLst>
      <p:ext uri="{BB962C8B-B14F-4D97-AF65-F5344CB8AC3E}">
        <p14:creationId xmlns:p14="http://schemas.microsoft.com/office/powerpoint/2010/main" val="29581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28600"/>
            <a:ext cx="8229600" cy="652245"/>
          </a:xfrm>
          <a:prstGeom prst="rect">
            <a:avLst/>
          </a:prstGeom>
        </p:spPr>
        <p:txBody>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Case Study #1 </a:t>
            </a:r>
          </a:p>
        </p:txBody>
      </p:sp>
      <p:sp>
        <p:nvSpPr>
          <p:cNvPr id="21" name="Rounded Rectangle 4"/>
          <p:cNvSpPr txBox="1"/>
          <p:nvPr/>
        </p:nvSpPr>
        <p:spPr>
          <a:xfrm>
            <a:off x="565805" y="2667000"/>
            <a:ext cx="8012389" cy="18938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marL="342900" indent="-342900" defTabSz="2444750">
              <a:spcBef>
                <a:spcPct val="0"/>
              </a:spcBef>
              <a:spcAft>
                <a:spcPct val="35000"/>
              </a:spcAft>
              <a:buFont typeface="Arial" charset="0"/>
              <a:buChar char="•"/>
            </a:pPr>
            <a:r>
              <a:rPr lang="en-US" sz="2400" dirty="0">
                <a:solidFill>
                  <a:schemeClr val="tx1"/>
                </a:solidFill>
                <a:latin typeface="Arial" charset="0"/>
                <a:ea typeface="Arial" charset="0"/>
                <a:cs typeface="Arial" charset="0"/>
              </a:rPr>
              <a:t>A student who turned 5 years old on September 23, moved to a state where the Kindergarten (K) eligibility age is 5 years old by September 1.  </a:t>
            </a:r>
          </a:p>
          <a:p>
            <a:pPr marL="342900" indent="-342900" defTabSz="2444750">
              <a:spcBef>
                <a:spcPct val="0"/>
              </a:spcBef>
              <a:spcAft>
                <a:spcPct val="35000"/>
              </a:spcAft>
              <a:buFont typeface="Arial" charset="0"/>
              <a:buChar char="•"/>
            </a:pPr>
            <a:r>
              <a:rPr lang="en-US" sz="2400" dirty="0">
                <a:solidFill>
                  <a:schemeClr val="tx1"/>
                </a:solidFill>
                <a:latin typeface="Arial" charset="0"/>
                <a:ea typeface="Arial" charset="0"/>
                <a:cs typeface="Arial" charset="0"/>
              </a:rPr>
              <a:t>The sending state eligibility is age 5 by August 1.</a:t>
            </a:r>
          </a:p>
          <a:p>
            <a:pPr marL="342900" indent="-342900" defTabSz="2444750">
              <a:spcBef>
                <a:spcPct val="0"/>
              </a:spcBef>
              <a:spcAft>
                <a:spcPct val="35000"/>
              </a:spcAft>
              <a:buFont typeface="Arial" charset="0"/>
              <a:buChar char="•"/>
            </a:pPr>
            <a:r>
              <a:rPr lang="en-US" sz="2400" dirty="0">
                <a:solidFill>
                  <a:schemeClr val="tx1"/>
                </a:solidFill>
                <a:latin typeface="Arial" charset="0"/>
                <a:ea typeface="Arial" charset="0"/>
                <a:cs typeface="Arial" charset="0"/>
              </a:rPr>
              <a:t>The student did not attend Kindergarten in the sending state.</a:t>
            </a:r>
          </a:p>
          <a:p>
            <a:pPr marL="342900" indent="-342900" defTabSz="2444750">
              <a:spcBef>
                <a:spcPct val="0"/>
              </a:spcBef>
              <a:spcAft>
                <a:spcPct val="35000"/>
              </a:spcAft>
              <a:buFont typeface="Arial" charset="0"/>
              <a:buChar char="•"/>
            </a:pPr>
            <a:r>
              <a:rPr lang="en-US" sz="2400" dirty="0">
                <a:solidFill>
                  <a:schemeClr val="tx1"/>
                </a:solidFill>
                <a:latin typeface="Arial" charset="0"/>
                <a:ea typeface="Arial" charset="0"/>
                <a:cs typeface="Arial" charset="0"/>
              </a:rPr>
              <a:t>The parent states said had they remained in the sending state, the child would have been in Kindergarten, therefore the receiving school should enroll the child based where the child would have been placed in the sending state.</a:t>
            </a:r>
          </a:p>
          <a:p>
            <a:pPr algn="ctr" defTabSz="2444750">
              <a:lnSpc>
                <a:spcPct val="90000"/>
              </a:lnSpc>
              <a:spcBef>
                <a:spcPct val="0"/>
              </a:spcBef>
              <a:spcAft>
                <a:spcPct val="35000"/>
              </a:spcAft>
            </a:pPr>
            <a:r>
              <a:rPr lang="en-US" sz="2400" b="1" dirty="0">
                <a:solidFill>
                  <a:schemeClr val="tx1"/>
                </a:solidFill>
                <a:latin typeface="Arial" charset="0"/>
                <a:ea typeface="Arial" charset="0"/>
                <a:cs typeface="Arial" charset="0"/>
              </a:rPr>
              <a:t>Under the Compact, is receiving state obligated to  enroll the child? </a:t>
            </a:r>
            <a:endParaRPr lang="en-US" sz="2000" kern="1200" dirty="0">
              <a:solidFill>
                <a:schemeClr val="tx1"/>
              </a:solidFill>
            </a:endParaRPr>
          </a:p>
        </p:txBody>
      </p:sp>
      <p:sp>
        <p:nvSpPr>
          <p:cNvPr id="12" name="TextBox 11"/>
          <p:cNvSpPr txBox="1"/>
          <p:nvPr/>
        </p:nvSpPr>
        <p:spPr>
          <a:xfrm>
            <a:off x="2667000" y="7391400"/>
            <a:ext cx="7162800" cy="923330"/>
          </a:xfrm>
          <a:prstGeom prst="rect">
            <a:avLst/>
          </a:prstGeom>
          <a:noFill/>
        </p:spPr>
        <p:txBody>
          <a:bodyPr wrap="square" rtlCol="0">
            <a:spAutoFit/>
          </a:bodyPr>
          <a:lstStyle/>
          <a:p>
            <a:pPr algn="ctr"/>
            <a:r>
              <a:rPr lang="en-US" b="1" u="sng" dirty="0">
                <a:solidFill>
                  <a:srgbClr val="F2682B"/>
                </a:solidFill>
                <a:latin typeface="Arial" charset="0"/>
                <a:ea typeface="Arial" charset="0"/>
                <a:cs typeface="Arial" charset="0"/>
              </a:rPr>
              <a:t>TIP: Each situation is unique – gather all the information before determining how the Compact applies.</a:t>
            </a:r>
          </a:p>
          <a:p>
            <a:pPr algn="ctr"/>
            <a:endParaRPr lang="en-US" dirty="0"/>
          </a:p>
        </p:txBody>
      </p:sp>
    </p:spTree>
    <p:extLst>
      <p:ext uri="{BB962C8B-B14F-4D97-AF65-F5344CB8AC3E}">
        <p14:creationId xmlns:p14="http://schemas.microsoft.com/office/powerpoint/2010/main" val="55875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09800" y="152400"/>
            <a:ext cx="8229600" cy="652245"/>
          </a:xfrm>
          <a:prstGeom prst="rect">
            <a:avLst/>
          </a:prstGeom>
        </p:spPr>
        <p:txBody>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a:t>Outcome #1</a:t>
            </a:r>
            <a:endParaRPr lang="en-US" dirty="0"/>
          </a:p>
        </p:txBody>
      </p:sp>
      <p:sp>
        <p:nvSpPr>
          <p:cNvPr id="22" name="TextBox 21"/>
          <p:cNvSpPr txBox="1"/>
          <p:nvPr/>
        </p:nvSpPr>
        <p:spPr>
          <a:xfrm>
            <a:off x="723900" y="671691"/>
            <a:ext cx="7696200" cy="6555641"/>
          </a:xfrm>
          <a:prstGeom prst="rect">
            <a:avLst/>
          </a:prstGeom>
          <a:noFill/>
        </p:spPr>
        <p:txBody>
          <a:bodyPr wrap="square" rtlCol="0">
            <a:spAutoFit/>
          </a:bodyPr>
          <a:lstStyle/>
          <a:p>
            <a:pPr algn="ctr"/>
            <a:endParaRPr lang="en-US" dirty="0"/>
          </a:p>
          <a:p>
            <a:r>
              <a:rPr lang="en-US" sz="2400" b="1" dirty="0">
                <a:latin typeface="Arial" charset="0"/>
                <a:ea typeface="Arial" charset="0"/>
                <a:cs typeface="Arial" charset="0"/>
              </a:rPr>
              <a:t>The receiving state is not obligated to enroll and allow the student to start Kindergarten.  </a:t>
            </a:r>
          </a:p>
          <a:p>
            <a:endParaRPr lang="en-US" sz="800" b="1" dirty="0">
              <a:latin typeface="Arial" charset="0"/>
              <a:ea typeface="Arial" charset="0"/>
              <a:cs typeface="Arial" charset="0"/>
            </a:endParaRPr>
          </a:p>
          <a:p>
            <a:pPr marL="457200" indent="-457200">
              <a:buFont typeface="+mj-lt"/>
              <a:buAutoNum type="arabicPeriod"/>
            </a:pPr>
            <a:r>
              <a:rPr lang="en-US" sz="2400" dirty="0">
                <a:latin typeface="Arial" charset="0"/>
                <a:ea typeface="Arial" charset="0"/>
                <a:cs typeface="Arial" charset="0"/>
              </a:rPr>
              <a:t>If the student had </a:t>
            </a:r>
            <a:r>
              <a:rPr lang="en-US" sz="2400" u="sng" dirty="0">
                <a:latin typeface="Arial" charset="0"/>
                <a:ea typeface="Arial" charset="0"/>
                <a:cs typeface="Arial" charset="0"/>
              </a:rPr>
              <a:t>enrolled and attended </a:t>
            </a:r>
            <a:r>
              <a:rPr lang="en-US" sz="2400" dirty="0">
                <a:latin typeface="Arial" charset="0"/>
                <a:ea typeface="Arial" charset="0"/>
                <a:cs typeface="Arial" charset="0"/>
              </a:rPr>
              <a:t>Kindergarten in the sending state prior to the move, the receiving school is obligated under the Compact allow the student to continue in Kindergarten - regardless of the cut-off date.</a:t>
            </a:r>
          </a:p>
          <a:p>
            <a:pPr marL="457200" indent="-457200">
              <a:buFont typeface="+mj-lt"/>
              <a:buAutoNum type="arabicPeriod"/>
            </a:pPr>
            <a:r>
              <a:rPr lang="en-US" sz="2400" dirty="0">
                <a:latin typeface="Arial" charset="0"/>
                <a:ea typeface="Arial" charset="0"/>
                <a:cs typeface="Arial" charset="0"/>
              </a:rPr>
              <a:t>Note: The parent felt the child was ready for Kindergarten, and asked the school for an assessment. The child was tested and allowed to start early.  This accommodation is outside of the Compact.  </a:t>
            </a:r>
          </a:p>
          <a:p>
            <a:pPr marL="457200" indent="-457200">
              <a:buFont typeface="+mj-lt"/>
              <a:buAutoNum type="arabicPeriod"/>
            </a:pPr>
            <a:r>
              <a:rPr lang="en-US" sz="2400" dirty="0">
                <a:latin typeface="Arial" charset="0"/>
                <a:ea typeface="Arial" charset="0"/>
                <a:cs typeface="Arial" charset="0"/>
              </a:rPr>
              <a:t>States and schools vary in their ability to test for early enrollment. </a:t>
            </a:r>
          </a:p>
          <a:p>
            <a:endParaRPr lang="en-US" sz="2400" i="1" dirty="0"/>
          </a:p>
          <a:p>
            <a:pPr algn="ctr"/>
            <a:endParaRPr lang="en-US" dirty="0"/>
          </a:p>
        </p:txBody>
      </p:sp>
    </p:spTree>
    <p:extLst>
      <p:ext uri="{BB962C8B-B14F-4D97-AF65-F5344CB8AC3E}">
        <p14:creationId xmlns:p14="http://schemas.microsoft.com/office/powerpoint/2010/main" val="182573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925598"/>
            <a:ext cx="8229600" cy="652245"/>
          </a:xfrm>
          <a:prstGeom prst="rect">
            <a:avLst/>
          </a:prstGeom>
        </p:spPr>
        <p:txBody>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Case Study #2 </a:t>
            </a:r>
          </a:p>
        </p:txBody>
      </p:sp>
      <p:sp>
        <p:nvSpPr>
          <p:cNvPr id="21" name="Rounded Rectangle 4"/>
          <p:cNvSpPr txBox="1"/>
          <p:nvPr/>
        </p:nvSpPr>
        <p:spPr>
          <a:xfrm>
            <a:off x="609600" y="2895600"/>
            <a:ext cx="8240989" cy="18938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marL="342900" indent="-342900" defTabSz="2444750">
              <a:spcBef>
                <a:spcPct val="0"/>
              </a:spcBef>
              <a:spcAft>
                <a:spcPct val="35000"/>
              </a:spcAft>
              <a:buFont typeface="Arial" charset="0"/>
              <a:buChar char="•"/>
            </a:pPr>
            <a:r>
              <a:rPr lang="en-US" sz="2400" dirty="0">
                <a:solidFill>
                  <a:schemeClr val="tx1"/>
                </a:solidFill>
                <a:latin typeface="Arial" charset="0"/>
                <a:ea typeface="Arial" charset="0"/>
                <a:cs typeface="Arial" charset="0"/>
              </a:rPr>
              <a:t>A family moved to a new duty assignment over the summer.  </a:t>
            </a:r>
          </a:p>
          <a:p>
            <a:pPr marL="342900" indent="-342900" defTabSz="2444750">
              <a:spcBef>
                <a:spcPct val="0"/>
              </a:spcBef>
              <a:spcAft>
                <a:spcPct val="35000"/>
              </a:spcAft>
              <a:buFont typeface="Arial" charset="0"/>
              <a:buChar char="•"/>
            </a:pPr>
            <a:r>
              <a:rPr lang="en-US" sz="2400" dirty="0">
                <a:solidFill>
                  <a:schemeClr val="tx1"/>
                </a:solidFill>
                <a:latin typeface="Arial" charset="0"/>
                <a:ea typeface="Arial" charset="0"/>
                <a:cs typeface="Arial" charset="0"/>
              </a:rPr>
              <a:t>The parent had unofficial transcripts from the sending school. </a:t>
            </a:r>
          </a:p>
          <a:p>
            <a:pPr marL="342900" indent="-342900" defTabSz="2444750">
              <a:spcBef>
                <a:spcPct val="0"/>
              </a:spcBef>
              <a:spcAft>
                <a:spcPct val="35000"/>
              </a:spcAft>
              <a:buFont typeface="Arial" charset="0"/>
              <a:buChar char="•"/>
            </a:pPr>
            <a:r>
              <a:rPr lang="en-US" sz="2400" dirty="0">
                <a:solidFill>
                  <a:schemeClr val="tx1"/>
                </a:solidFill>
                <a:latin typeface="Arial" charset="0"/>
                <a:ea typeface="Arial" charset="0"/>
                <a:cs typeface="Arial" charset="0"/>
              </a:rPr>
              <a:t>The sending school office was closed during the summer.</a:t>
            </a:r>
          </a:p>
          <a:p>
            <a:pPr marL="342900" indent="-342900" defTabSz="2444750">
              <a:spcBef>
                <a:spcPct val="0"/>
              </a:spcBef>
              <a:spcAft>
                <a:spcPct val="35000"/>
              </a:spcAft>
              <a:buFont typeface="Arial" charset="0"/>
              <a:buChar char="•"/>
            </a:pPr>
            <a:r>
              <a:rPr lang="en-US" sz="2400" dirty="0">
                <a:solidFill>
                  <a:schemeClr val="tx1"/>
                </a:solidFill>
                <a:latin typeface="Arial" charset="0"/>
                <a:ea typeface="Arial" charset="0"/>
                <a:cs typeface="Arial" charset="0"/>
              </a:rPr>
              <a:t>The student tried to enroll in the new school, however was denied enrollment due to lack of official school transcripts.</a:t>
            </a:r>
          </a:p>
          <a:p>
            <a:pPr algn="ctr" defTabSz="2444750">
              <a:lnSpc>
                <a:spcPct val="90000"/>
              </a:lnSpc>
              <a:spcBef>
                <a:spcPct val="0"/>
              </a:spcBef>
              <a:spcAft>
                <a:spcPct val="35000"/>
              </a:spcAft>
            </a:pPr>
            <a:r>
              <a:rPr lang="en-US" sz="2400" b="1" dirty="0">
                <a:solidFill>
                  <a:schemeClr val="tx1"/>
                </a:solidFill>
                <a:latin typeface="Arial" charset="0"/>
                <a:ea typeface="Arial" charset="0"/>
                <a:cs typeface="Arial" charset="0"/>
              </a:rPr>
              <a:t>Under the Compact, is receiving state obligated to  enroll the child? </a:t>
            </a:r>
            <a:endParaRPr lang="en-US" sz="2000" kern="1200" dirty="0">
              <a:solidFill>
                <a:schemeClr val="tx1"/>
              </a:solidFill>
            </a:endParaRPr>
          </a:p>
        </p:txBody>
      </p:sp>
      <p:sp>
        <p:nvSpPr>
          <p:cNvPr id="12" name="TextBox 11"/>
          <p:cNvSpPr txBox="1"/>
          <p:nvPr/>
        </p:nvSpPr>
        <p:spPr>
          <a:xfrm>
            <a:off x="2667000" y="7391400"/>
            <a:ext cx="7162800" cy="923330"/>
          </a:xfrm>
          <a:prstGeom prst="rect">
            <a:avLst/>
          </a:prstGeom>
          <a:noFill/>
        </p:spPr>
        <p:txBody>
          <a:bodyPr wrap="square" rtlCol="0">
            <a:spAutoFit/>
          </a:bodyPr>
          <a:lstStyle/>
          <a:p>
            <a:pPr algn="ctr"/>
            <a:r>
              <a:rPr lang="en-US" b="1" u="sng" dirty="0">
                <a:solidFill>
                  <a:srgbClr val="F2682B"/>
                </a:solidFill>
                <a:latin typeface="Arial" charset="0"/>
                <a:ea typeface="Arial" charset="0"/>
                <a:cs typeface="Arial" charset="0"/>
              </a:rPr>
              <a:t>TIP: Each situation is unique – gather all the information before determining how the Compact applies.</a:t>
            </a:r>
          </a:p>
          <a:p>
            <a:pPr algn="ctr"/>
            <a:endParaRPr lang="en-US" dirty="0"/>
          </a:p>
        </p:txBody>
      </p:sp>
    </p:spTree>
    <p:extLst>
      <p:ext uri="{BB962C8B-B14F-4D97-AF65-F5344CB8AC3E}">
        <p14:creationId xmlns:p14="http://schemas.microsoft.com/office/powerpoint/2010/main" val="37586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28600"/>
            <a:ext cx="8229600" cy="652245"/>
          </a:xfrm>
          <a:prstGeom prst="rect">
            <a:avLst/>
          </a:prstGeom>
        </p:spPr>
        <p:txBody>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Outcome #2</a:t>
            </a:r>
          </a:p>
        </p:txBody>
      </p:sp>
      <p:sp>
        <p:nvSpPr>
          <p:cNvPr id="22" name="TextBox 21"/>
          <p:cNvSpPr txBox="1"/>
          <p:nvPr/>
        </p:nvSpPr>
        <p:spPr>
          <a:xfrm>
            <a:off x="914400" y="707040"/>
            <a:ext cx="7696200" cy="6032421"/>
          </a:xfrm>
          <a:prstGeom prst="rect">
            <a:avLst/>
          </a:prstGeom>
          <a:noFill/>
        </p:spPr>
        <p:txBody>
          <a:bodyPr wrap="square" rtlCol="0">
            <a:spAutoFit/>
          </a:bodyPr>
          <a:lstStyle/>
          <a:p>
            <a:pPr algn="ctr"/>
            <a:endParaRPr lang="en-US" dirty="0"/>
          </a:p>
          <a:p>
            <a:r>
              <a:rPr lang="en-US" sz="2400" dirty="0">
                <a:latin typeface="Arial" charset="0"/>
                <a:ea typeface="Arial" charset="0"/>
                <a:cs typeface="Arial" charset="0"/>
              </a:rPr>
              <a:t>Under </a:t>
            </a:r>
            <a:r>
              <a:rPr lang="en-US" sz="2400" i="1" dirty="0">
                <a:latin typeface="Arial" charset="0"/>
                <a:ea typeface="Arial" charset="0"/>
                <a:cs typeface="Arial" charset="0"/>
              </a:rPr>
              <a:t>Article IV-Educational Records &amp; Enrollment: Unofficial and </a:t>
            </a:r>
            <a:r>
              <a:rPr lang="en-US" sz="2400" i="1" dirty="0" err="1">
                <a:latin typeface="Arial" charset="0"/>
                <a:ea typeface="Arial" charset="0"/>
                <a:cs typeface="Arial" charset="0"/>
              </a:rPr>
              <a:t>Handcarried</a:t>
            </a:r>
            <a:r>
              <a:rPr lang="en-US" sz="2400" i="1" dirty="0">
                <a:latin typeface="Arial" charset="0"/>
                <a:ea typeface="Arial" charset="0"/>
                <a:cs typeface="Arial" charset="0"/>
              </a:rPr>
              <a:t> Records, </a:t>
            </a:r>
            <a:r>
              <a:rPr lang="en-US" sz="2400" b="1" dirty="0">
                <a:latin typeface="Arial" charset="0"/>
                <a:ea typeface="Arial" charset="0"/>
                <a:cs typeface="Arial" charset="0"/>
              </a:rPr>
              <a:t>the receiving state is obligated to enroll the student and request official records from the sending school</a:t>
            </a:r>
          </a:p>
          <a:p>
            <a:endParaRPr lang="en-US" sz="800" b="1" dirty="0">
              <a:latin typeface="Arial" charset="0"/>
              <a:ea typeface="Arial" charset="0"/>
              <a:cs typeface="Arial" charset="0"/>
            </a:endParaRPr>
          </a:p>
          <a:p>
            <a:pPr marL="457200" indent="-457200">
              <a:buFont typeface="+mj-lt"/>
              <a:buAutoNum type="arabicPeriod"/>
            </a:pPr>
            <a:r>
              <a:rPr lang="en-US" sz="2400" dirty="0">
                <a:latin typeface="Arial" charset="0"/>
                <a:ea typeface="Arial" charset="0"/>
                <a:cs typeface="Arial" charset="0"/>
              </a:rPr>
              <a:t>The sending state registrar shall provide unofficial records to the parent on request,</a:t>
            </a:r>
          </a:p>
          <a:p>
            <a:pPr marL="457200" indent="-457200">
              <a:buFont typeface="+mj-lt"/>
              <a:buAutoNum type="arabicPeriod"/>
            </a:pPr>
            <a:r>
              <a:rPr lang="en-US" sz="2400" dirty="0">
                <a:latin typeface="Arial" charset="0"/>
                <a:ea typeface="Arial" charset="0"/>
                <a:cs typeface="Arial" charset="0"/>
              </a:rPr>
              <a:t>The receiving state shall enroll and place the student based on the unofficial records, pending receipt of the official records.</a:t>
            </a:r>
          </a:p>
          <a:p>
            <a:pPr marL="457200" indent="-457200">
              <a:buFont typeface="+mj-lt"/>
              <a:buAutoNum type="arabicPeriod"/>
            </a:pPr>
            <a:r>
              <a:rPr lang="en-US" sz="2400" dirty="0">
                <a:latin typeface="Arial" charset="0"/>
                <a:ea typeface="Arial" charset="0"/>
                <a:cs typeface="Arial" charset="0"/>
              </a:rPr>
              <a:t>The school in the sending state will process official records within 10 business days. [Except school staff breaks (i.e. spring, summer, fall, or holidays)]</a:t>
            </a:r>
          </a:p>
          <a:p>
            <a:pPr marL="457200" indent="-457200">
              <a:buFont typeface="+mj-lt"/>
              <a:buAutoNum type="arabicPeriod"/>
            </a:pPr>
            <a:r>
              <a:rPr lang="en-US" sz="2400" dirty="0">
                <a:latin typeface="Arial" charset="0"/>
                <a:ea typeface="Arial" charset="0"/>
                <a:cs typeface="Arial" charset="0"/>
              </a:rPr>
              <a:t>Following return, time shall not exceed 10 business days.</a:t>
            </a:r>
          </a:p>
          <a:p>
            <a:pPr marL="457200" indent="-457200">
              <a:buFont typeface="+mj-lt"/>
              <a:buAutoNum type="arabicPeriod"/>
            </a:pPr>
            <a:endParaRPr lang="en-US" sz="2400" dirty="0">
              <a:latin typeface="Arial" charset="0"/>
              <a:ea typeface="Arial" charset="0"/>
              <a:cs typeface="Arial" charset="0"/>
            </a:endParaRPr>
          </a:p>
        </p:txBody>
      </p:sp>
      <p:grpSp>
        <p:nvGrpSpPr>
          <p:cNvPr id="10" name="Group 9"/>
          <p:cNvGrpSpPr/>
          <p:nvPr/>
        </p:nvGrpSpPr>
        <p:grpSpPr>
          <a:xfrm>
            <a:off x="9601200" y="3050759"/>
            <a:ext cx="839661" cy="672492"/>
            <a:chOff x="4389120" y="924560"/>
            <a:chExt cx="792480" cy="792480"/>
          </a:xfrm>
          <a:solidFill>
            <a:srgbClr val="003300"/>
          </a:solidFill>
          <a:effectLst>
            <a:outerShdw blurRad="50800" dist="38100" dir="2700000" algn="tl" rotWithShape="0">
              <a:prstClr val="black">
                <a:alpha val="40000"/>
              </a:prstClr>
            </a:outerShdw>
          </a:effectLst>
        </p:grpSpPr>
        <p:sp>
          <p:nvSpPr>
            <p:cNvPr id="14" name="Down Arrow 13"/>
            <p:cNvSpPr/>
            <p:nvPr/>
          </p:nvSpPr>
          <p:spPr>
            <a:xfrm>
              <a:off x="4389120" y="924560"/>
              <a:ext cx="792480" cy="792480"/>
            </a:xfrm>
            <a:prstGeom prst="downArrow">
              <a:avLst>
                <a:gd name="adj1" fmla="val 55000"/>
                <a:gd name="adj2" fmla="val 45000"/>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5" name="Down Arrow 10"/>
            <p:cNvSpPr txBox="1"/>
            <p:nvPr/>
          </p:nvSpPr>
          <p:spPr>
            <a:xfrm>
              <a:off x="4567428" y="924560"/>
              <a:ext cx="435864" cy="59634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grpSp>
    </p:spTree>
    <p:extLst>
      <p:ext uri="{BB962C8B-B14F-4D97-AF65-F5344CB8AC3E}">
        <p14:creationId xmlns:p14="http://schemas.microsoft.com/office/powerpoint/2010/main" val="40780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1956916"/>
            <a:ext cx="6818756" cy="3276600"/>
          </a:xfrm>
        </p:spPr>
        <p:txBody>
          <a:bodyPr>
            <a:noAutofit/>
          </a:bodyPr>
          <a:lstStyle/>
          <a:p>
            <a:pPr marL="0" indent="457200">
              <a:lnSpc>
                <a:spcPct val="150000"/>
              </a:lnSpc>
              <a:spcBef>
                <a:spcPts val="600"/>
              </a:spcBef>
              <a:spcAft>
                <a:spcPts val="600"/>
              </a:spcAft>
              <a:buClrTx/>
              <a:buFont typeface="Wingdings" panose="05000000000000000000" pitchFamily="2" charset="2"/>
              <a:buChar char="§"/>
              <a:defRPr/>
            </a:pPr>
            <a:r>
              <a:rPr lang="en-US" sz="2800" dirty="0">
                <a:solidFill>
                  <a:schemeClr val="tx1"/>
                </a:solidFill>
                <a:latin typeface="Arial" panose="020B0604020202020204" pitchFamily="34" charset="0"/>
                <a:cs typeface="Arial" panose="020B0604020202020204" pitchFamily="34" charset="0"/>
              </a:rPr>
              <a:t>Course and Program Placement</a:t>
            </a:r>
          </a:p>
          <a:p>
            <a:pPr marL="0" indent="457200">
              <a:lnSpc>
                <a:spcPct val="150000"/>
              </a:lnSpc>
              <a:spcBef>
                <a:spcPts val="600"/>
              </a:spcBef>
              <a:spcAft>
                <a:spcPts val="600"/>
              </a:spcAft>
              <a:buClrTx/>
              <a:buFont typeface="Wingdings" panose="05000000000000000000" pitchFamily="2" charset="2"/>
              <a:buChar char="§"/>
              <a:defRPr/>
            </a:pPr>
            <a:r>
              <a:rPr lang="en-US" sz="2800" dirty="0">
                <a:solidFill>
                  <a:schemeClr val="tx1"/>
                </a:solidFill>
                <a:latin typeface="Arial" panose="020B0604020202020204" pitchFamily="34" charset="0"/>
                <a:cs typeface="Arial" panose="020B0604020202020204" pitchFamily="34" charset="0"/>
              </a:rPr>
              <a:t>Special Education Services</a:t>
            </a:r>
          </a:p>
          <a:p>
            <a:pPr marL="0" indent="457200">
              <a:lnSpc>
                <a:spcPct val="150000"/>
              </a:lnSpc>
              <a:spcBef>
                <a:spcPts val="600"/>
              </a:spcBef>
              <a:spcAft>
                <a:spcPts val="600"/>
              </a:spcAft>
              <a:buClrTx/>
              <a:buFont typeface="Wingdings" panose="05000000000000000000" pitchFamily="2" charset="2"/>
              <a:buChar char="§"/>
              <a:defRPr/>
            </a:pPr>
            <a:r>
              <a:rPr lang="en-US" sz="2800" dirty="0">
                <a:solidFill>
                  <a:schemeClr val="tx1"/>
                </a:solidFill>
                <a:latin typeface="Arial" panose="020B0604020202020204" pitchFamily="34" charset="0"/>
                <a:cs typeface="Arial" panose="020B0604020202020204" pitchFamily="34" charset="0"/>
              </a:rPr>
              <a:t>Placement Flexibility</a:t>
            </a:r>
          </a:p>
          <a:p>
            <a:pPr marL="0" indent="457200">
              <a:lnSpc>
                <a:spcPct val="150000"/>
              </a:lnSpc>
              <a:spcBef>
                <a:spcPts val="600"/>
              </a:spcBef>
              <a:spcAft>
                <a:spcPts val="600"/>
              </a:spcAft>
              <a:buClrTx/>
              <a:buFont typeface="Wingdings" panose="05000000000000000000" pitchFamily="2" charset="2"/>
              <a:buChar char="§"/>
              <a:defRPr/>
            </a:pPr>
            <a:r>
              <a:rPr lang="en-US" sz="2800" dirty="0">
                <a:solidFill>
                  <a:schemeClr val="tx1"/>
                </a:solidFill>
                <a:latin typeface="Arial" panose="020B0604020202020204" pitchFamily="34" charset="0"/>
                <a:cs typeface="Arial" panose="020B0604020202020204" pitchFamily="34" charset="0"/>
              </a:rPr>
              <a:t>Absence Related to Deployment</a:t>
            </a:r>
          </a:p>
        </p:txBody>
      </p:sp>
      <p:sp>
        <p:nvSpPr>
          <p:cNvPr id="4" name="Title 2"/>
          <p:cNvSpPr txBox="1">
            <a:spLocks/>
          </p:cNvSpPr>
          <p:nvPr/>
        </p:nvSpPr>
        <p:spPr>
          <a:xfrm>
            <a:off x="621792" y="1371600"/>
            <a:ext cx="8101964" cy="780196"/>
          </a:xfrm>
          <a:prstGeom prst="rect">
            <a:avLst/>
          </a:prstGeom>
        </p:spPr>
        <p:txBody>
          <a:bodyPr vert="horz" lIns="91440" tIns="45720" rIns="91440" bIns="45720" rtlCol="0" anchor="ctr">
            <a:noAutofit/>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ARTICLE V </a:t>
            </a:r>
          </a:p>
          <a:p>
            <a:r>
              <a:rPr lang="en-US" dirty="0"/>
              <a:t>PLACEMENT AND ATTENDANCE</a:t>
            </a:r>
            <a:br>
              <a:rPr lang="en-US" dirty="0"/>
            </a:br>
            <a:endParaRPr lang="en-US" dirty="0"/>
          </a:p>
        </p:txBody>
      </p:sp>
      <p:sp>
        <p:nvSpPr>
          <p:cNvPr id="3" name="Rectangle 2"/>
          <p:cNvSpPr/>
          <p:nvPr/>
        </p:nvSpPr>
        <p:spPr>
          <a:xfrm>
            <a:off x="621792" y="5038635"/>
            <a:ext cx="8101964" cy="1200329"/>
          </a:xfrm>
          <a:prstGeom prst="rect">
            <a:avLst/>
          </a:prstGeom>
        </p:spPr>
        <p:txBody>
          <a:bodyPr wrap="square">
            <a:spAutoFit/>
          </a:bodyPr>
          <a:lstStyle/>
          <a:p>
            <a:pPr algn="ctr">
              <a:spcBef>
                <a:spcPct val="0"/>
              </a:spcBef>
            </a:pPr>
            <a:r>
              <a:rPr lang="en-US" i="1" dirty="0">
                <a:latin typeface="Arial" charset="0"/>
                <a:ea typeface="Arial" charset="0"/>
                <a:cs typeface="Arial" charset="0"/>
              </a:rPr>
              <a:t>“The toughest move I ever had was when I was in fifth grade. I switched schools in December and I was failing all my classes—and I’m an honor roll student. I don’t fail classes. My teachers thought I was being disrespectful—but I was just miserable.”  </a:t>
            </a:r>
            <a:r>
              <a:rPr lang="en-US" dirty="0">
                <a:latin typeface="Arial" charset="0"/>
                <a:ea typeface="Arial" charset="0"/>
                <a:cs typeface="Arial" charset="0"/>
              </a:rPr>
              <a:t>- John </a:t>
            </a:r>
          </a:p>
        </p:txBody>
      </p:sp>
    </p:spTree>
    <p:extLst>
      <p:ext uri="{BB962C8B-B14F-4D97-AF65-F5344CB8AC3E}">
        <p14:creationId xmlns:p14="http://schemas.microsoft.com/office/powerpoint/2010/main" val="2138434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82989" y="2819400"/>
            <a:ext cx="4270247" cy="3352800"/>
          </a:xfrm>
        </p:spPr>
        <p:txBody>
          <a:bodyPr>
            <a:normAutofit fontScale="70000" lnSpcReduction="20000"/>
          </a:bodyPr>
          <a:lstStyle/>
          <a:p>
            <a:pPr>
              <a:lnSpc>
                <a:spcPct val="90000"/>
              </a:lnSpc>
              <a:spcBef>
                <a:spcPct val="30000"/>
              </a:spcBef>
              <a:buNone/>
            </a:pPr>
            <a:r>
              <a:rPr lang="en-US" sz="2900" b="1" dirty="0">
                <a:solidFill>
                  <a:schemeClr val="tx1"/>
                </a:solidFill>
                <a:latin typeface="Arial" panose="020B0604020202020204" pitchFamily="34" charset="0"/>
                <a:cs typeface="Arial" panose="020B0604020202020204" pitchFamily="34" charset="0"/>
              </a:rPr>
              <a:t>Covered</a:t>
            </a:r>
          </a:p>
          <a:p>
            <a:pPr marL="0" indent="457200">
              <a:lnSpc>
                <a:spcPct val="150000"/>
              </a:lnSpc>
              <a:spcBef>
                <a:spcPts val="600"/>
              </a:spcBef>
              <a:spcAft>
                <a:spcPts val="600"/>
              </a:spcAft>
              <a:buClrTx/>
              <a:buFont typeface="Wingdings" panose="05000000000000000000" pitchFamily="2" charset="2"/>
              <a:buChar char="§"/>
            </a:pPr>
            <a:r>
              <a:rPr lang="en-US" sz="2900" dirty="0">
                <a:solidFill>
                  <a:schemeClr val="tx1"/>
                </a:solidFill>
                <a:latin typeface="Arial" panose="020B0604020202020204" pitchFamily="34" charset="0"/>
                <a:cs typeface="Arial" panose="020B0604020202020204" pitchFamily="34" charset="0"/>
              </a:rPr>
              <a:t>Placement </a:t>
            </a:r>
            <a:r>
              <a:rPr lang="en-US" altLang="en-US" sz="2900" dirty="0">
                <a:latin typeface="Arial" charset="0"/>
                <a:ea typeface="Arial" charset="0"/>
                <a:cs typeface="Arial" charset="0"/>
              </a:rPr>
              <a:t>in courses and programs based on prior enrollment </a:t>
            </a:r>
          </a:p>
          <a:p>
            <a:pPr marL="0" indent="457200">
              <a:lnSpc>
                <a:spcPct val="150000"/>
              </a:lnSpc>
              <a:spcBef>
                <a:spcPts val="600"/>
              </a:spcBef>
              <a:spcAft>
                <a:spcPts val="600"/>
              </a:spcAft>
              <a:buClrTx/>
              <a:buFont typeface="Wingdings" panose="05000000000000000000" pitchFamily="2" charset="2"/>
              <a:buChar char="§"/>
            </a:pPr>
            <a:r>
              <a:rPr lang="en-US" sz="2900" dirty="0">
                <a:solidFill>
                  <a:schemeClr val="tx1"/>
                </a:solidFill>
                <a:latin typeface="Arial" panose="020B0604020202020204" pitchFamily="34" charset="0"/>
                <a:cs typeface="Arial" panose="020B0604020202020204" pitchFamily="34" charset="0"/>
              </a:rPr>
              <a:t>Receiving state </a:t>
            </a:r>
            <a:r>
              <a:rPr lang="en-US" sz="2900" i="1" dirty="0">
                <a:solidFill>
                  <a:schemeClr val="tx1"/>
                </a:solidFill>
                <a:latin typeface="Arial" panose="020B0604020202020204" pitchFamily="34" charset="0"/>
                <a:cs typeface="Arial" panose="020B0604020202020204" pitchFamily="34" charset="0"/>
              </a:rPr>
              <a:t>may</a:t>
            </a:r>
            <a:r>
              <a:rPr lang="en-US" sz="2900" dirty="0">
                <a:solidFill>
                  <a:schemeClr val="tx1"/>
                </a:solidFill>
                <a:latin typeface="Arial" panose="020B0604020202020204" pitchFamily="34" charset="0"/>
                <a:cs typeface="Arial" panose="020B0604020202020204" pitchFamily="34" charset="0"/>
              </a:rPr>
              <a:t> subsequently perform an evaluation to ensure the appropriate placement and continued enrollment</a:t>
            </a:r>
          </a:p>
          <a:p>
            <a:endParaRPr lang="en-US" dirty="0">
              <a:solidFill>
                <a:schemeClr val="tx1"/>
              </a:solidFill>
            </a:endParaRPr>
          </a:p>
        </p:txBody>
      </p:sp>
      <p:sp>
        <p:nvSpPr>
          <p:cNvPr id="5" name="Content Placeholder 4"/>
          <p:cNvSpPr>
            <a:spLocks noGrp="1"/>
          </p:cNvSpPr>
          <p:nvPr>
            <p:ph sz="half" idx="2"/>
          </p:nvPr>
        </p:nvSpPr>
        <p:spPr>
          <a:xfrm>
            <a:off x="4633803" y="2667000"/>
            <a:ext cx="4270248" cy="2743200"/>
          </a:xfrm>
        </p:spPr>
        <p:txBody>
          <a:bodyPr/>
          <a:lstStyle/>
          <a:p>
            <a:pPr marL="0" indent="0">
              <a:lnSpc>
                <a:spcPct val="130000"/>
              </a:lnSpc>
              <a:spcBef>
                <a:spcPts val="600"/>
              </a:spcBef>
              <a:spcAft>
                <a:spcPts val="600"/>
              </a:spcAft>
              <a:buClrTx/>
              <a:buNone/>
            </a:pPr>
            <a:r>
              <a:rPr lang="en-US" sz="2000" b="1" dirty="0">
                <a:solidFill>
                  <a:srgbClr val="F2682B"/>
                </a:solidFill>
                <a:latin typeface="Arial" charset="0"/>
                <a:ea typeface="Arial" charset="0"/>
                <a:cs typeface="Arial" charset="0"/>
              </a:rPr>
              <a:t>Not Covered</a:t>
            </a:r>
          </a:p>
          <a:p>
            <a:pPr marL="0" indent="457200">
              <a:lnSpc>
                <a:spcPct val="130000"/>
              </a:lnSpc>
              <a:spcBef>
                <a:spcPts val="600"/>
              </a:spcBef>
              <a:spcAft>
                <a:spcPts val="600"/>
              </a:spcAft>
              <a:buClrTx/>
              <a:buFont typeface="Wingdings" panose="05000000000000000000" pitchFamily="2" charset="2"/>
              <a:buChar char="§"/>
            </a:pPr>
            <a:r>
              <a:rPr lang="en-US" sz="2000" dirty="0">
                <a:solidFill>
                  <a:srgbClr val="F2682B"/>
                </a:solidFill>
                <a:latin typeface="Arial" charset="0"/>
                <a:ea typeface="Arial" charset="0"/>
                <a:cs typeface="Arial" charset="0"/>
              </a:rPr>
              <a:t>Guarantee of continued enrollment if not qualified</a:t>
            </a:r>
          </a:p>
          <a:p>
            <a:pPr marL="0" indent="457200">
              <a:lnSpc>
                <a:spcPct val="130000"/>
              </a:lnSpc>
              <a:spcBef>
                <a:spcPts val="600"/>
              </a:spcBef>
              <a:spcAft>
                <a:spcPts val="600"/>
              </a:spcAft>
              <a:buClrTx/>
              <a:buFont typeface="Wingdings" panose="05000000000000000000" pitchFamily="2" charset="2"/>
              <a:buChar char="§"/>
            </a:pPr>
            <a:r>
              <a:rPr lang="en-US" sz="2000" dirty="0">
                <a:solidFill>
                  <a:srgbClr val="F2682B"/>
                </a:solidFill>
                <a:latin typeface="Arial" charset="0"/>
                <a:ea typeface="Arial" charset="0"/>
                <a:cs typeface="Arial" charset="0"/>
              </a:rPr>
              <a:t>No requirement to create a course or additional space</a:t>
            </a:r>
          </a:p>
          <a:p>
            <a:pPr marL="0" indent="457200">
              <a:lnSpc>
                <a:spcPct val="130000"/>
              </a:lnSpc>
              <a:spcBef>
                <a:spcPts val="600"/>
              </a:spcBef>
              <a:spcAft>
                <a:spcPts val="600"/>
              </a:spcAft>
              <a:buClrTx/>
              <a:buFont typeface="Wingdings" panose="05000000000000000000" pitchFamily="2" charset="2"/>
              <a:buChar char="§"/>
            </a:pPr>
            <a:r>
              <a:rPr lang="en-US" sz="2000" dirty="0">
                <a:solidFill>
                  <a:srgbClr val="F2682B"/>
                </a:solidFill>
                <a:latin typeface="Arial" panose="020B0604020202020204" pitchFamily="34" charset="0"/>
                <a:cs typeface="Arial" panose="020B0604020202020204" pitchFamily="34" charset="0"/>
              </a:rPr>
              <a:t> Enrollment or entry in charter or specialized schools with lottery selection </a:t>
            </a:r>
          </a:p>
          <a:p>
            <a:pPr marL="0" indent="457200">
              <a:lnSpc>
                <a:spcPct val="130000"/>
              </a:lnSpc>
              <a:spcBef>
                <a:spcPts val="600"/>
              </a:spcBef>
              <a:spcAft>
                <a:spcPts val="600"/>
              </a:spcAft>
              <a:buClrTx/>
              <a:buFont typeface="Wingdings" panose="05000000000000000000" pitchFamily="2" charset="2"/>
              <a:buChar char="§"/>
            </a:pPr>
            <a:endParaRPr lang="en-US" sz="2000" dirty="0">
              <a:solidFill>
                <a:srgbClr val="F2682B"/>
              </a:solidFill>
              <a:latin typeface="Arial" charset="0"/>
              <a:ea typeface="Arial" charset="0"/>
              <a:cs typeface="Arial" charset="0"/>
            </a:endParaRPr>
          </a:p>
          <a:p>
            <a:pPr>
              <a:buClrTx/>
              <a:buFont typeface="Wingdings" panose="05000000000000000000" pitchFamily="2" charset="2"/>
              <a:buChar char="§"/>
            </a:pPr>
            <a:endParaRPr lang="en-US" dirty="0">
              <a:solidFill>
                <a:schemeClr val="tx1"/>
              </a:solidFill>
            </a:endParaRPr>
          </a:p>
        </p:txBody>
      </p:sp>
      <p:sp>
        <p:nvSpPr>
          <p:cNvPr id="6" name="Title 2"/>
          <p:cNvSpPr txBox="1">
            <a:spLocks/>
          </p:cNvSpPr>
          <p:nvPr/>
        </p:nvSpPr>
        <p:spPr>
          <a:xfrm>
            <a:off x="632270" y="1371600"/>
            <a:ext cx="8025764" cy="780196"/>
          </a:xfrm>
          <a:prstGeom prst="rect">
            <a:avLst/>
          </a:prstGeom>
        </p:spPr>
        <p:txBody>
          <a:bodyPr vert="horz" lIns="91440" tIns="45720" rIns="91440" bIns="45720" rtlCol="0" anchor="ctr">
            <a:noAutofit/>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ARTICLE V</a:t>
            </a:r>
          </a:p>
          <a:p>
            <a:r>
              <a:rPr lang="en-US" dirty="0"/>
              <a:t>PLACEMENT AND ATTENDANCE</a:t>
            </a:r>
            <a:br>
              <a:rPr lang="en-US" dirty="0"/>
            </a:br>
            <a:endParaRPr lang="en-US" dirty="0"/>
          </a:p>
        </p:txBody>
      </p:sp>
      <p:sp>
        <p:nvSpPr>
          <p:cNvPr id="2" name="Title 1"/>
          <p:cNvSpPr>
            <a:spLocks noGrp="1"/>
          </p:cNvSpPr>
          <p:nvPr>
            <p:ph type="title"/>
          </p:nvPr>
        </p:nvSpPr>
        <p:spPr>
          <a:xfrm>
            <a:off x="873252" y="1600200"/>
            <a:ext cx="7543800" cy="1450757"/>
          </a:xfrm>
        </p:spPr>
        <p:txBody>
          <a:bodyPr>
            <a:normAutofit/>
          </a:bodyPr>
          <a:lstStyle/>
          <a:p>
            <a:r>
              <a:rPr lang="en-US" sz="2400" dirty="0">
                <a:solidFill>
                  <a:schemeClr val="tx1"/>
                </a:solidFill>
              </a:rPr>
              <a:t>“Course and Educational Program Placement”</a:t>
            </a:r>
          </a:p>
        </p:txBody>
      </p:sp>
    </p:spTree>
    <p:extLst>
      <p:ext uri="{BB962C8B-B14F-4D97-AF65-F5344CB8AC3E}">
        <p14:creationId xmlns:p14="http://schemas.microsoft.com/office/powerpoint/2010/main" val="143012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85975" y="2356364"/>
            <a:ext cx="4186026" cy="2596635"/>
          </a:xfrm>
        </p:spPr>
        <p:txBody>
          <a:bodyPr>
            <a:noAutofit/>
          </a:bodyPr>
          <a:lstStyle/>
          <a:p>
            <a:pPr>
              <a:lnSpc>
                <a:spcPct val="130000"/>
              </a:lnSpc>
              <a:spcBef>
                <a:spcPts val="600"/>
              </a:spcBef>
              <a:spcAft>
                <a:spcPts val="600"/>
              </a:spcAft>
              <a:buNone/>
            </a:pPr>
            <a:r>
              <a:rPr lang="en-US" sz="2000" b="1" dirty="0">
                <a:solidFill>
                  <a:schemeClr val="tx1"/>
                </a:solidFill>
                <a:latin typeface="Arial" charset="0"/>
                <a:ea typeface="Arial" charset="0"/>
                <a:cs typeface="Arial" charset="0"/>
              </a:rPr>
              <a:t>Covered</a:t>
            </a:r>
          </a:p>
          <a:p>
            <a:pPr marL="0" indent="457200">
              <a:lnSpc>
                <a:spcPct val="130000"/>
              </a:lnSpc>
              <a:spcBef>
                <a:spcPts val="600"/>
              </a:spcBef>
              <a:spcAft>
                <a:spcPts val="600"/>
              </a:spcAft>
              <a:buClrTx/>
              <a:buFont typeface="Wingdings" panose="05000000000000000000" pitchFamily="2" charset="2"/>
              <a:buChar char="§"/>
            </a:pPr>
            <a:r>
              <a:rPr lang="en-US" sz="2000" dirty="0">
                <a:solidFill>
                  <a:schemeClr val="tx1"/>
                </a:solidFill>
                <a:latin typeface="Arial" charset="0"/>
                <a:ea typeface="Arial" charset="0"/>
                <a:cs typeface="Arial" charset="0"/>
              </a:rPr>
              <a:t>Receiving state will initially provide the same </a:t>
            </a:r>
            <a:r>
              <a:rPr lang="en-US" sz="2000" u="sng" dirty="0">
                <a:solidFill>
                  <a:schemeClr val="tx1"/>
                </a:solidFill>
                <a:latin typeface="Arial" charset="0"/>
                <a:ea typeface="Arial" charset="0"/>
                <a:cs typeface="Arial" charset="0"/>
              </a:rPr>
              <a:t>services</a:t>
            </a:r>
            <a:r>
              <a:rPr lang="en-US" sz="2000" dirty="0">
                <a:solidFill>
                  <a:schemeClr val="tx1"/>
                </a:solidFill>
                <a:latin typeface="Arial" charset="0"/>
                <a:ea typeface="Arial" charset="0"/>
                <a:cs typeface="Arial" charset="0"/>
              </a:rPr>
              <a:t> identified in the students’ Individual Education Plan (IEP) </a:t>
            </a:r>
          </a:p>
          <a:p>
            <a:pPr marL="0" indent="457200">
              <a:lnSpc>
                <a:spcPct val="130000"/>
              </a:lnSpc>
              <a:spcBef>
                <a:spcPts val="600"/>
              </a:spcBef>
              <a:spcAft>
                <a:spcPts val="600"/>
              </a:spcAft>
              <a:buClrTx/>
              <a:buFont typeface="Wingdings" panose="05000000000000000000" pitchFamily="2" charset="2"/>
              <a:buChar char="§"/>
            </a:pPr>
            <a:r>
              <a:rPr lang="en-US" sz="2000" dirty="0">
                <a:solidFill>
                  <a:schemeClr val="tx1"/>
                </a:solidFill>
                <a:latin typeface="Arial" charset="0"/>
                <a:ea typeface="Arial" charset="0"/>
                <a:cs typeface="Arial" charset="0"/>
              </a:rPr>
              <a:t>Receiving state </a:t>
            </a:r>
            <a:r>
              <a:rPr lang="en-US" sz="2000" i="1" dirty="0">
                <a:solidFill>
                  <a:schemeClr val="tx1"/>
                </a:solidFill>
                <a:latin typeface="Arial" charset="0"/>
                <a:ea typeface="Arial" charset="0"/>
                <a:cs typeface="Arial" charset="0"/>
              </a:rPr>
              <a:t>may</a:t>
            </a:r>
            <a:r>
              <a:rPr lang="en-US" sz="2000" dirty="0">
                <a:solidFill>
                  <a:schemeClr val="tx1"/>
                </a:solidFill>
                <a:latin typeface="Arial" charset="0"/>
                <a:ea typeface="Arial" charset="0"/>
                <a:cs typeface="Arial" charset="0"/>
              </a:rPr>
              <a:t> perform evaluations to ensure the appropriate placement.</a:t>
            </a:r>
          </a:p>
        </p:txBody>
      </p:sp>
      <p:sp>
        <p:nvSpPr>
          <p:cNvPr id="5" name="Content Placeholder 4"/>
          <p:cNvSpPr>
            <a:spLocks noGrp="1"/>
          </p:cNvSpPr>
          <p:nvPr>
            <p:ph sz="half" idx="2"/>
          </p:nvPr>
        </p:nvSpPr>
        <p:spPr>
          <a:xfrm>
            <a:off x="4953000" y="2437099"/>
            <a:ext cx="3751225" cy="2011680"/>
          </a:xfrm>
        </p:spPr>
        <p:txBody>
          <a:bodyPr/>
          <a:lstStyle/>
          <a:p>
            <a:pPr>
              <a:lnSpc>
                <a:spcPct val="130000"/>
              </a:lnSpc>
              <a:spcBef>
                <a:spcPts val="600"/>
              </a:spcBef>
              <a:spcAft>
                <a:spcPts val="600"/>
              </a:spcAft>
              <a:buNone/>
            </a:pPr>
            <a:r>
              <a:rPr lang="en-US" sz="2000" b="1" dirty="0">
                <a:solidFill>
                  <a:srgbClr val="F2682B"/>
                </a:solidFill>
                <a:latin typeface="Arial" charset="0"/>
                <a:ea typeface="Arial" charset="0"/>
                <a:cs typeface="Arial" charset="0"/>
              </a:rPr>
              <a:t>Not Covered</a:t>
            </a:r>
          </a:p>
          <a:p>
            <a:pPr marL="0" indent="457200">
              <a:lnSpc>
                <a:spcPct val="130000"/>
              </a:lnSpc>
              <a:spcBef>
                <a:spcPts val="600"/>
              </a:spcBef>
              <a:spcAft>
                <a:spcPts val="600"/>
              </a:spcAft>
              <a:buClrTx/>
              <a:buFont typeface="Wingdings" panose="05000000000000000000" pitchFamily="2" charset="2"/>
              <a:buChar char="§"/>
            </a:pPr>
            <a:r>
              <a:rPr lang="en-US" sz="2000" dirty="0">
                <a:solidFill>
                  <a:srgbClr val="F2682B"/>
                </a:solidFill>
                <a:latin typeface="Arial" charset="0"/>
                <a:ea typeface="Arial" charset="0"/>
                <a:cs typeface="Arial" charset="0"/>
              </a:rPr>
              <a:t>A requirement to provide the </a:t>
            </a:r>
            <a:r>
              <a:rPr lang="en-US" sz="2000" u="sng" dirty="0">
                <a:solidFill>
                  <a:srgbClr val="F2682B"/>
                </a:solidFill>
                <a:latin typeface="Arial" charset="0"/>
                <a:ea typeface="Arial" charset="0"/>
                <a:cs typeface="Arial" charset="0"/>
              </a:rPr>
              <a:t>exact</a:t>
            </a:r>
            <a:r>
              <a:rPr lang="en-US" sz="2000" dirty="0">
                <a:solidFill>
                  <a:srgbClr val="F2682B"/>
                </a:solidFill>
                <a:latin typeface="Arial" charset="0"/>
                <a:ea typeface="Arial" charset="0"/>
                <a:cs typeface="Arial" charset="0"/>
              </a:rPr>
              <a:t> programs</a:t>
            </a:r>
            <a:r>
              <a:rPr lang="en-US" sz="2000" u="sng" dirty="0">
                <a:solidFill>
                  <a:srgbClr val="F2682B"/>
                </a:solidFill>
                <a:latin typeface="Arial" charset="0"/>
                <a:ea typeface="Arial" charset="0"/>
                <a:cs typeface="Arial" charset="0"/>
              </a:rPr>
              <a:t> </a:t>
            </a:r>
            <a:r>
              <a:rPr lang="en-US" sz="2000" dirty="0">
                <a:solidFill>
                  <a:srgbClr val="F2682B"/>
                </a:solidFill>
                <a:latin typeface="Arial" charset="0"/>
                <a:ea typeface="Arial" charset="0"/>
                <a:cs typeface="Arial" charset="0"/>
              </a:rPr>
              <a:t>as sending state</a:t>
            </a:r>
          </a:p>
          <a:p>
            <a:pPr marL="0" indent="457200">
              <a:lnSpc>
                <a:spcPct val="130000"/>
              </a:lnSpc>
              <a:spcBef>
                <a:spcPts val="600"/>
              </a:spcBef>
              <a:spcAft>
                <a:spcPts val="600"/>
              </a:spcAft>
              <a:buClrTx/>
              <a:buFont typeface="Wingdings" panose="05000000000000000000" pitchFamily="2" charset="2"/>
              <a:buChar char="§"/>
            </a:pPr>
            <a:r>
              <a:rPr lang="en-US" sz="2000" dirty="0">
                <a:solidFill>
                  <a:srgbClr val="F2682B"/>
                </a:solidFill>
                <a:latin typeface="Arial" charset="0"/>
                <a:ea typeface="Arial" charset="0"/>
                <a:cs typeface="Arial" charset="0"/>
              </a:rPr>
              <a:t>Anything above the requirements in the Individual with Disabilities Act (IDEA)</a:t>
            </a:r>
          </a:p>
          <a:p>
            <a:pPr marL="0" indent="0">
              <a:buNone/>
            </a:pPr>
            <a:endParaRPr lang="en-US" sz="2000" dirty="0">
              <a:latin typeface="Arial" charset="0"/>
              <a:ea typeface="Arial" charset="0"/>
              <a:cs typeface="Arial" charset="0"/>
            </a:endParaRPr>
          </a:p>
        </p:txBody>
      </p:sp>
      <p:sp>
        <p:nvSpPr>
          <p:cNvPr id="6" name="Title 2"/>
          <p:cNvSpPr txBox="1">
            <a:spLocks/>
          </p:cNvSpPr>
          <p:nvPr/>
        </p:nvSpPr>
        <p:spPr>
          <a:xfrm>
            <a:off x="457200" y="1323245"/>
            <a:ext cx="8025764" cy="780196"/>
          </a:xfrm>
          <a:prstGeom prst="rect">
            <a:avLst/>
          </a:prstGeom>
        </p:spPr>
        <p:txBody>
          <a:bodyPr vert="horz" lIns="91440" tIns="45720" rIns="91440" bIns="45720" rtlCol="0" anchor="ctr">
            <a:noAutofit/>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ARTICLE V</a:t>
            </a:r>
          </a:p>
          <a:p>
            <a:r>
              <a:rPr lang="en-US" dirty="0"/>
              <a:t>PLACEMENT AND ATTENDANCE</a:t>
            </a:r>
            <a:br>
              <a:rPr lang="en-US" dirty="0"/>
            </a:br>
            <a:endParaRPr lang="en-US" dirty="0"/>
          </a:p>
        </p:txBody>
      </p:sp>
      <p:sp>
        <p:nvSpPr>
          <p:cNvPr id="7" name="TextBox 6"/>
          <p:cNvSpPr txBox="1"/>
          <p:nvPr/>
        </p:nvSpPr>
        <p:spPr>
          <a:xfrm>
            <a:off x="2423403" y="1894700"/>
            <a:ext cx="409335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“Special Education Services”</a:t>
            </a:r>
          </a:p>
        </p:txBody>
      </p:sp>
    </p:spTree>
    <p:extLst>
      <p:ext uri="{BB962C8B-B14F-4D97-AF65-F5344CB8AC3E}">
        <p14:creationId xmlns:p14="http://schemas.microsoft.com/office/powerpoint/2010/main" val="124512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80833" y="2878852"/>
            <a:ext cx="3889247" cy="3004420"/>
          </a:xfrm>
        </p:spPr>
        <p:txBody>
          <a:bodyPr/>
          <a:lstStyle/>
          <a:p>
            <a:pPr>
              <a:buNone/>
              <a:defRPr/>
            </a:pPr>
            <a:r>
              <a:rPr lang="en-US" sz="2000" b="1" dirty="0">
                <a:solidFill>
                  <a:schemeClr val="tx1"/>
                </a:solidFill>
                <a:latin typeface="Arial" charset="0"/>
                <a:ea typeface="Arial" charset="0"/>
                <a:cs typeface="Arial" charset="0"/>
              </a:rPr>
              <a:t>Covered</a:t>
            </a:r>
          </a:p>
          <a:p>
            <a:pPr>
              <a:lnSpc>
                <a:spcPct val="120000"/>
              </a:lnSpc>
              <a:spcBef>
                <a:spcPts val="720"/>
              </a:spcBef>
              <a:buClr>
                <a:schemeClr val="tx1"/>
              </a:buClr>
              <a:buFont typeface="Wingdings" charset="2"/>
              <a:buChar char="§"/>
              <a:defRPr/>
            </a:pPr>
            <a:r>
              <a:rPr lang="en-US" sz="2000" dirty="0">
                <a:latin typeface="Arial" charset="0"/>
                <a:ea typeface="Arial" charset="0"/>
                <a:cs typeface="Arial" charset="0"/>
              </a:rPr>
              <a:t>     Allowing flexibility to the Local Education Agency (LEA) to waive course or program prerequisites or other preconditions if similar course work has been completed in another LEA.</a:t>
            </a:r>
          </a:p>
          <a:p>
            <a:endParaRPr lang="en-US" sz="2000" dirty="0">
              <a:latin typeface="Arial" charset="0"/>
              <a:ea typeface="Arial" charset="0"/>
              <a:cs typeface="Arial" charset="0"/>
            </a:endParaRPr>
          </a:p>
        </p:txBody>
      </p:sp>
      <p:sp>
        <p:nvSpPr>
          <p:cNvPr id="5" name="Content Placeholder 4"/>
          <p:cNvSpPr>
            <a:spLocks noGrp="1"/>
          </p:cNvSpPr>
          <p:nvPr>
            <p:ph sz="half" idx="2"/>
          </p:nvPr>
        </p:nvSpPr>
        <p:spPr>
          <a:xfrm>
            <a:off x="4876800" y="2911278"/>
            <a:ext cx="3822192" cy="1676400"/>
          </a:xfrm>
          <a:noFill/>
        </p:spPr>
        <p:txBody>
          <a:bodyPr>
            <a:normAutofit/>
          </a:bodyPr>
          <a:lstStyle/>
          <a:p>
            <a:pPr>
              <a:buNone/>
            </a:pPr>
            <a:r>
              <a:rPr lang="en-US" sz="2000" b="1" dirty="0">
                <a:solidFill>
                  <a:srgbClr val="F2682B"/>
                </a:solidFill>
                <a:latin typeface="Arial" charset="0"/>
                <a:ea typeface="Arial" charset="0"/>
                <a:cs typeface="Arial" charset="0"/>
              </a:rPr>
              <a:t>Not covered</a:t>
            </a:r>
            <a:endParaRPr lang="en-US" sz="2000" dirty="0">
              <a:solidFill>
                <a:srgbClr val="F2682B"/>
              </a:solidFill>
              <a:latin typeface="Arial" charset="0"/>
              <a:ea typeface="Arial" charset="0"/>
              <a:cs typeface="Arial" charset="0"/>
            </a:endParaRPr>
          </a:p>
          <a:p>
            <a:pPr lvl="1">
              <a:lnSpc>
                <a:spcPct val="120000"/>
              </a:lnSpc>
              <a:spcBef>
                <a:spcPts val="725"/>
              </a:spcBef>
              <a:buClr>
                <a:srgbClr val="F2682B"/>
              </a:buClr>
              <a:buFont typeface="Wingdings" panose="05000000000000000000" pitchFamily="2" charset="2"/>
              <a:buChar char="§"/>
            </a:pPr>
            <a:r>
              <a:rPr lang="en-US" sz="2000" dirty="0">
                <a:solidFill>
                  <a:srgbClr val="F2682B"/>
                </a:solidFill>
                <a:latin typeface="Arial" charset="0"/>
                <a:ea typeface="Arial" charset="0"/>
                <a:cs typeface="Arial" charset="0"/>
              </a:rPr>
              <a:t>Mandatory waivers of prerequisites or preconditions</a:t>
            </a:r>
          </a:p>
          <a:p>
            <a:pPr marL="0" indent="0">
              <a:buNone/>
            </a:pPr>
            <a:endParaRPr lang="en-US" dirty="0">
              <a:solidFill>
                <a:srgbClr val="F2682B"/>
              </a:solidFill>
            </a:endParaRPr>
          </a:p>
        </p:txBody>
      </p:sp>
      <p:sp>
        <p:nvSpPr>
          <p:cNvPr id="6" name="Title 2"/>
          <p:cNvSpPr txBox="1">
            <a:spLocks/>
          </p:cNvSpPr>
          <p:nvPr/>
        </p:nvSpPr>
        <p:spPr>
          <a:xfrm>
            <a:off x="457200" y="1371600"/>
            <a:ext cx="8025764" cy="780196"/>
          </a:xfrm>
          <a:prstGeom prst="rect">
            <a:avLst/>
          </a:prstGeom>
        </p:spPr>
        <p:txBody>
          <a:bodyPr vert="horz" lIns="91440" tIns="45720" rIns="91440" bIns="45720" rtlCol="0" anchor="ctr">
            <a:noAutofit/>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ARTICLE V</a:t>
            </a:r>
          </a:p>
          <a:p>
            <a:r>
              <a:rPr lang="en-US" dirty="0"/>
              <a:t>PLACEMENT AND ATTENDANCE</a:t>
            </a:r>
            <a:br>
              <a:rPr lang="en-US" dirty="0"/>
            </a:br>
            <a:endParaRPr lang="en-US" dirty="0"/>
          </a:p>
        </p:txBody>
      </p:sp>
      <p:sp>
        <p:nvSpPr>
          <p:cNvPr id="7" name="TextBox 6"/>
          <p:cNvSpPr txBox="1"/>
          <p:nvPr/>
        </p:nvSpPr>
        <p:spPr>
          <a:xfrm>
            <a:off x="2862382" y="2066230"/>
            <a:ext cx="321539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“Placement Flexibility”</a:t>
            </a:r>
          </a:p>
        </p:txBody>
      </p:sp>
    </p:spTree>
    <p:extLst>
      <p:ext uri="{BB962C8B-B14F-4D97-AF65-F5344CB8AC3E}">
        <p14:creationId xmlns:p14="http://schemas.microsoft.com/office/powerpoint/2010/main" val="116923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58722" y="2093555"/>
            <a:ext cx="4555407" cy="4724400"/>
          </a:xfrm>
        </p:spPr>
        <p:txBody>
          <a:bodyPr>
            <a:normAutofit/>
          </a:bodyPr>
          <a:lstStyle/>
          <a:p>
            <a:pPr marL="0" indent="0">
              <a:lnSpc>
                <a:spcPct val="170000"/>
              </a:lnSpc>
              <a:spcBef>
                <a:spcPts val="600"/>
              </a:spcBef>
              <a:spcAft>
                <a:spcPts val="600"/>
              </a:spcAft>
              <a:buClrTx/>
              <a:buNone/>
            </a:pPr>
            <a:r>
              <a:rPr lang="en-US" sz="2000" b="1" dirty="0">
                <a:solidFill>
                  <a:schemeClr val="tx1"/>
                </a:solidFill>
                <a:latin typeface="Arial" panose="020B0604020202020204" pitchFamily="34" charset="0"/>
                <a:cs typeface="Arial" panose="020B0604020202020204" pitchFamily="34" charset="0"/>
              </a:rPr>
              <a:t>Covered</a:t>
            </a:r>
          </a:p>
          <a:p>
            <a:pPr indent="457200">
              <a:lnSpc>
                <a:spcPct val="170000"/>
              </a:lnSpc>
              <a:spcBef>
                <a:spcPts val="600"/>
              </a:spcBef>
              <a:spcAft>
                <a:spcPts val="600"/>
              </a:spcAft>
              <a:buClrTx/>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Flexibility for additional excused absences to visit the parent or legal guardian due to </a:t>
            </a:r>
            <a:r>
              <a:rPr lang="en-US" sz="1900" u="sng" dirty="0">
                <a:solidFill>
                  <a:schemeClr val="tx1"/>
                </a:solidFill>
                <a:latin typeface="Arial" panose="020B0604020202020204" pitchFamily="34" charset="0"/>
                <a:cs typeface="Arial" panose="020B0604020202020204" pitchFamily="34" charset="0"/>
              </a:rPr>
              <a:t>deployment or posting to a combat zone.</a:t>
            </a:r>
          </a:p>
          <a:p>
            <a:pPr indent="457200">
              <a:lnSpc>
                <a:spcPct val="170000"/>
              </a:lnSpc>
              <a:spcBef>
                <a:spcPts val="600"/>
              </a:spcBef>
              <a:spcAft>
                <a:spcPts val="600"/>
              </a:spcAft>
              <a:buClrTx/>
              <a:buFont typeface="Wingdings" panose="05000000000000000000" pitchFamily="2" charset="2"/>
              <a:buChar char="§"/>
            </a:pPr>
            <a:r>
              <a:rPr lang="en-US" sz="1400" dirty="0">
                <a:solidFill>
                  <a:schemeClr val="tx1"/>
                </a:solidFill>
                <a:latin typeface="Arial" panose="020B0604020202020204" pitchFamily="34" charset="0"/>
                <a:cs typeface="Arial" panose="020B0604020202020204" pitchFamily="34" charset="0"/>
              </a:rPr>
              <a:t>https://</a:t>
            </a:r>
            <a:r>
              <a:rPr lang="en-US" sz="1400" dirty="0" err="1">
                <a:solidFill>
                  <a:schemeClr val="tx1"/>
                </a:solidFill>
                <a:latin typeface="Arial" panose="020B0604020202020204" pitchFamily="34" charset="0"/>
                <a:cs typeface="Arial" panose="020B0604020202020204" pitchFamily="34" charset="0"/>
              </a:rPr>
              <a:t>www.irs.gov</a:t>
            </a:r>
            <a:r>
              <a:rPr lang="en-US" sz="1400" dirty="0">
                <a:solidFill>
                  <a:schemeClr val="tx1"/>
                </a:solidFill>
                <a:latin typeface="Arial" panose="020B0604020202020204" pitchFamily="34" charset="0"/>
                <a:cs typeface="Arial" panose="020B0604020202020204" pitchFamily="34" charset="0"/>
              </a:rPr>
              <a:t>/</a:t>
            </a:r>
            <a:r>
              <a:rPr lang="en-US" sz="1400" dirty="0" err="1">
                <a:solidFill>
                  <a:schemeClr val="tx1"/>
                </a:solidFill>
                <a:latin typeface="Arial" panose="020B0604020202020204" pitchFamily="34" charset="0"/>
                <a:cs typeface="Arial" panose="020B0604020202020204" pitchFamily="34" charset="0"/>
              </a:rPr>
              <a:t>uac</a:t>
            </a:r>
            <a:r>
              <a:rPr lang="en-US" sz="1400" dirty="0">
                <a:solidFill>
                  <a:schemeClr val="tx1"/>
                </a:solidFill>
                <a:latin typeface="Arial" panose="020B0604020202020204" pitchFamily="34" charset="0"/>
                <a:cs typeface="Arial" panose="020B0604020202020204" pitchFamily="34" charset="0"/>
              </a:rPr>
              <a:t>/combat-zones</a:t>
            </a:r>
            <a:endParaRPr lang="en-US" sz="1400" u="sng" dirty="0">
              <a:solidFill>
                <a:schemeClr val="tx1"/>
              </a:solidFill>
              <a:latin typeface="Arial" panose="020B0604020202020204" pitchFamily="34" charset="0"/>
              <a:cs typeface="Arial" panose="020B0604020202020204" pitchFamily="34" charset="0"/>
            </a:endParaRPr>
          </a:p>
          <a:p>
            <a:pPr indent="457200">
              <a:lnSpc>
                <a:spcPct val="170000"/>
              </a:lnSpc>
              <a:spcBef>
                <a:spcPts val="600"/>
              </a:spcBef>
              <a:spcAft>
                <a:spcPts val="600"/>
              </a:spcAft>
              <a:buClrTx/>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Period: (1) month prior to (6) months after return. </a:t>
            </a:r>
          </a:p>
        </p:txBody>
      </p:sp>
      <p:sp>
        <p:nvSpPr>
          <p:cNvPr id="5" name="Content Placeholder 4"/>
          <p:cNvSpPr>
            <a:spLocks noGrp="1"/>
          </p:cNvSpPr>
          <p:nvPr>
            <p:ph sz="half" idx="2"/>
          </p:nvPr>
        </p:nvSpPr>
        <p:spPr>
          <a:xfrm>
            <a:off x="4814129" y="2228994"/>
            <a:ext cx="4038600" cy="3867006"/>
          </a:xfrm>
        </p:spPr>
        <p:txBody>
          <a:bodyPr>
            <a:noAutofit/>
          </a:bodyPr>
          <a:lstStyle/>
          <a:p>
            <a:pPr marL="0" indent="0">
              <a:lnSpc>
                <a:spcPct val="150000"/>
              </a:lnSpc>
              <a:spcBef>
                <a:spcPts val="600"/>
              </a:spcBef>
              <a:spcAft>
                <a:spcPts val="600"/>
              </a:spcAft>
              <a:buClrTx/>
              <a:buNone/>
            </a:pPr>
            <a:r>
              <a:rPr lang="en-US" sz="1900" b="1" dirty="0">
                <a:solidFill>
                  <a:srgbClr val="F2682B"/>
                </a:solidFill>
                <a:latin typeface="Arial" panose="020B0604020202020204" pitchFamily="34" charset="0"/>
                <a:cs typeface="Arial" panose="020B0604020202020204" pitchFamily="34" charset="0"/>
              </a:rPr>
              <a:t>Not Covered</a:t>
            </a:r>
          </a:p>
          <a:p>
            <a:pPr indent="457200">
              <a:lnSpc>
                <a:spcPct val="150000"/>
              </a:lnSpc>
              <a:spcBef>
                <a:spcPts val="600"/>
              </a:spcBef>
              <a:spcAft>
                <a:spcPts val="600"/>
              </a:spcAft>
              <a:buClrTx/>
              <a:buFont typeface="Wingdings" panose="05000000000000000000" pitchFamily="2" charset="2"/>
              <a:buChar char="§"/>
            </a:pPr>
            <a:r>
              <a:rPr lang="en-US" sz="1900" dirty="0">
                <a:solidFill>
                  <a:srgbClr val="F2682B"/>
                </a:solidFill>
                <a:latin typeface="Arial" panose="020B0604020202020204" pitchFamily="34" charset="0"/>
                <a:cs typeface="Arial" panose="020B0604020202020204" pitchFamily="34" charset="0"/>
              </a:rPr>
              <a:t>Requiring more than “reasonable accommodation”</a:t>
            </a:r>
          </a:p>
          <a:p>
            <a:pPr indent="457200">
              <a:lnSpc>
                <a:spcPct val="150000"/>
              </a:lnSpc>
              <a:spcBef>
                <a:spcPts val="600"/>
              </a:spcBef>
              <a:spcAft>
                <a:spcPts val="600"/>
              </a:spcAft>
              <a:buClrTx/>
              <a:buFont typeface="Wingdings" panose="05000000000000000000" pitchFamily="2" charset="2"/>
              <a:buChar char="§"/>
            </a:pPr>
            <a:r>
              <a:rPr lang="en-US" sz="1900" dirty="0">
                <a:solidFill>
                  <a:srgbClr val="F2682B"/>
                </a:solidFill>
                <a:latin typeface="Arial" panose="020B0604020202020204" pitchFamily="34" charset="0"/>
                <a:cs typeface="Arial" panose="020B0604020202020204" pitchFamily="34" charset="0"/>
              </a:rPr>
              <a:t>Provides discretion and flexibility to the LEA/school superintendent during testing periods or if additional absences will be detrimental</a:t>
            </a:r>
          </a:p>
        </p:txBody>
      </p:sp>
      <p:sp>
        <p:nvSpPr>
          <p:cNvPr id="6" name="Title 2"/>
          <p:cNvSpPr txBox="1">
            <a:spLocks/>
          </p:cNvSpPr>
          <p:nvPr/>
        </p:nvSpPr>
        <p:spPr>
          <a:xfrm>
            <a:off x="459376" y="1169525"/>
            <a:ext cx="8025764" cy="780196"/>
          </a:xfrm>
          <a:prstGeom prst="rect">
            <a:avLst/>
          </a:prstGeom>
        </p:spPr>
        <p:txBody>
          <a:bodyPr vert="horz" lIns="91440" tIns="45720" rIns="91440" bIns="45720" rtlCol="0" anchor="ctr">
            <a:noAutofit/>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ARTICLE V</a:t>
            </a:r>
          </a:p>
          <a:p>
            <a:r>
              <a:rPr lang="en-US" dirty="0"/>
              <a:t>PLACEMENT AND ATTENDANCE</a:t>
            </a:r>
            <a:br>
              <a:rPr lang="en-US" dirty="0"/>
            </a:br>
            <a:endParaRPr lang="en-US" dirty="0"/>
          </a:p>
        </p:txBody>
      </p:sp>
      <p:sp>
        <p:nvSpPr>
          <p:cNvPr id="7" name="TextBox 6"/>
          <p:cNvSpPr txBox="1"/>
          <p:nvPr/>
        </p:nvSpPr>
        <p:spPr>
          <a:xfrm>
            <a:off x="2245849" y="1767329"/>
            <a:ext cx="445281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“Absence Due to Deployments”</a:t>
            </a:r>
          </a:p>
        </p:txBody>
      </p:sp>
      <p:sp>
        <p:nvSpPr>
          <p:cNvPr id="8" name="TextBox 7"/>
          <p:cNvSpPr txBox="1"/>
          <p:nvPr/>
        </p:nvSpPr>
        <p:spPr>
          <a:xfrm>
            <a:off x="-5440680" y="-1889760"/>
            <a:ext cx="184731" cy="369332"/>
          </a:xfrm>
          <a:prstGeom prst="rect">
            <a:avLst/>
          </a:prstGeom>
          <a:noFill/>
        </p:spPr>
        <p:txBody>
          <a:bodyPr wrap="none" rtlCol="0">
            <a:spAutoFit/>
          </a:bodyPr>
          <a:lstStyle/>
          <a:p>
            <a:endParaRPr lang="en-US"/>
          </a:p>
        </p:txBody>
      </p:sp>
      <p:sp>
        <p:nvSpPr>
          <p:cNvPr id="12" name="U-Turn Arrow 11"/>
          <p:cNvSpPr/>
          <p:nvPr/>
        </p:nvSpPr>
        <p:spPr>
          <a:xfrm rot="16200000" flipH="1" flipV="1">
            <a:off x="3889826" y="4786758"/>
            <a:ext cx="432956" cy="460639"/>
          </a:xfrm>
          <a:prstGeom prst="utur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10"/>
          <p:cNvSpPr/>
          <p:nvPr/>
        </p:nvSpPr>
        <p:spPr>
          <a:xfrm>
            <a:off x="2428184" y="4275991"/>
            <a:ext cx="1447800" cy="725846"/>
          </a:xfrm>
          <a:prstGeom prst="roundRect">
            <a:avLst/>
          </a:prstGeom>
          <a:solidFill>
            <a:schemeClr val="accent2"/>
          </a:solidFill>
          <a:ln>
            <a:solidFill>
              <a:schemeClr val="bg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List current as of 10/12/2016</a:t>
            </a:r>
          </a:p>
        </p:txBody>
      </p:sp>
    </p:spTree>
    <p:extLst>
      <p:ext uri="{BB962C8B-B14F-4D97-AF65-F5344CB8AC3E}">
        <p14:creationId xmlns:p14="http://schemas.microsoft.com/office/powerpoint/2010/main" val="182849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500" y="1600200"/>
            <a:ext cx="8000999" cy="646331"/>
          </a:xfrm>
          <a:prstGeom prst="rect">
            <a:avLst/>
          </a:prstGeom>
          <a:noFill/>
        </p:spPr>
        <p:txBody>
          <a:bodyPr wrap="square" rtlCol="0">
            <a:spAutoFit/>
          </a:bodyPr>
          <a:lstStyle/>
          <a:p>
            <a:pPr algn="ctr"/>
            <a:r>
              <a:rPr lang="en-US" sz="3600" b="1" dirty="0">
                <a:latin typeface="Arial"/>
                <a:cs typeface="Arial"/>
              </a:rPr>
              <a:t>COMPACT 101</a:t>
            </a:r>
          </a:p>
        </p:txBody>
      </p:sp>
      <p:sp>
        <p:nvSpPr>
          <p:cNvPr id="4" name="TextBox 3"/>
          <p:cNvSpPr txBox="1"/>
          <p:nvPr/>
        </p:nvSpPr>
        <p:spPr>
          <a:xfrm>
            <a:off x="-23247" y="3581400"/>
            <a:ext cx="8781442" cy="1384995"/>
          </a:xfrm>
          <a:prstGeom prst="rect">
            <a:avLst/>
          </a:prstGeom>
          <a:noFill/>
        </p:spPr>
        <p:txBody>
          <a:bodyPr wrap="square" rtlCol="0">
            <a:spAutoFit/>
          </a:bodyPr>
          <a:lstStyle/>
          <a:p>
            <a:pPr marL="201168" lvl="1" indent="0" algn="ctr">
              <a:buNone/>
            </a:pPr>
            <a:r>
              <a:rPr lang="en-US" sz="2800" dirty="0">
                <a:latin typeface="Arial" charset="0"/>
                <a:ea typeface="Arial" charset="0"/>
                <a:cs typeface="Arial" charset="0"/>
              </a:rPr>
              <a:t>Cherise Imai</a:t>
            </a:r>
          </a:p>
          <a:p>
            <a:pPr marL="201168" lvl="1" indent="0" algn="ctr">
              <a:buNone/>
            </a:pPr>
            <a:r>
              <a:rPr lang="en-US" sz="2800" dirty="0">
                <a:latin typeface="Arial" charset="0"/>
                <a:ea typeface="Arial" charset="0"/>
                <a:cs typeface="Arial" charset="0"/>
              </a:rPr>
              <a:t>Executive Director</a:t>
            </a:r>
          </a:p>
          <a:p>
            <a:pPr marL="201168" lvl="1" indent="0" algn="ctr">
              <a:buNone/>
            </a:pPr>
            <a:endParaRPr lang="en-US" sz="2800" dirty="0">
              <a:latin typeface="Arial" charset="0"/>
              <a:ea typeface="Arial" charset="0"/>
              <a:cs typeface="Arial" charset="0"/>
            </a:endParaRPr>
          </a:p>
        </p:txBody>
      </p:sp>
    </p:spTree>
    <p:extLst>
      <p:ext uri="{BB962C8B-B14F-4D97-AF65-F5344CB8AC3E}">
        <p14:creationId xmlns:p14="http://schemas.microsoft.com/office/powerpoint/2010/main" val="597600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925598"/>
            <a:ext cx="8229600" cy="652245"/>
          </a:xfrm>
          <a:prstGeom prst="rect">
            <a:avLst/>
          </a:prstGeom>
        </p:spPr>
        <p:txBody>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Case Study #3 </a:t>
            </a:r>
          </a:p>
        </p:txBody>
      </p:sp>
      <p:sp>
        <p:nvSpPr>
          <p:cNvPr id="21" name="Rounded Rectangle 4"/>
          <p:cNvSpPr txBox="1"/>
          <p:nvPr/>
        </p:nvSpPr>
        <p:spPr>
          <a:xfrm>
            <a:off x="565805" y="2971800"/>
            <a:ext cx="8012389" cy="18938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marL="342900" indent="-342900" defTabSz="2444750">
              <a:spcBef>
                <a:spcPct val="0"/>
              </a:spcBef>
              <a:spcAft>
                <a:spcPct val="35000"/>
              </a:spcAft>
              <a:buFont typeface="Arial" charset="0"/>
              <a:buChar char="•"/>
            </a:pPr>
            <a:r>
              <a:rPr lang="en-US" sz="2400" dirty="0">
                <a:solidFill>
                  <a:schemeClr val="tx1"/>
                </a:solidFill>
                <a:latin typeface="Arial" charset="0"/>
                <a:ea typeface="Arial" charset="0"/>
                <a:cs typeface="Arial" charset="0"/>
              </a:rPr>
              <a:t>A high school junior withdrew from a sending school on 5/1, prior to school year end on 5/25. </a:t>
            </a:r>
          </a:p>
          <a:p>
            <a:pPr marL="342900" indent="-342900" defTabSz="2444750">
              <a:spcBef>
                <a:spcPct val="0"/>
              </a:spcBef>
              <a:spcAft>
                <a:spcPct val="35000"/>
              </a:spcAft>
              <a:buFont typeface="Arial" charset="0"/>
              <a:buChar char="•"/>
            </a:pPr>
            <a:r>
              <a:rPr lang="en-US" sz="2400" dirty="0">
                <a:solidFill>
                  <a:schemeClr val="tx1"/>
                </a:solidFill>
                <a:latin typeface="Arial" charset="0"/>
                <a:ea typeface="Arial" charset="0"/>
                <a:cs typeface="Arial" charset="0"/>
              </a:rPr>
              <a:t>After they moved to the new state, the parents contacted the school to “close out” the year so the student could be promoted to 12</a:t>
            </a:r>
            <a:r>
              <a:rPr lang="en-US" sz="2400" baseline="30000" dirty="0">
                <a:solidFill>
                  <a:schemeClr val="tx1"/>
                </a:solidFill>
                <a:latin typeface="Arial" charset="0"/>
                <a:ea typeface="Arial" charset="0"/>
                <a:cs typeface="Arial" charset="0"/>
              </a:rPr>
              <a:t>th</a:t>
            </a:r>
            <a:r>
              <a:rPr lang="en-US" sz="2400" dirty="0">
                <a:solidFill>
                  <a:schemeClr val="tx1"/>
                </a:solidFill>
                <a:latin typeface="Arial" charset="0"/>
                <a:ea typeface="Arial" charset="0"/>
                <a:cs typeface="Arial" charset="0"/>
              </a:rPr>
              <a:t> grade.</a:t>
            </a:r>
          </a:p>
          <a:p>
            <a:pPr marL="342900" indent="-342900" defTabSz="2444750">
              <a:spcBef>
                <a:spcPct val="0"/>
              </a:spcBef>
              <a:spcAft>
                <a:spcPct val="35000"/>
              </a:spcAft>
              <a:buFont typeface="Arial" charset="0"/>
              <a:buChar char="•"/>
            </a:pPr>
            <a:r>
              <a:rPr lang="en-US" sz="2400" dirty="0">
                <a:solidFill>
                  <a:schemeClr val="tx1"/>
                </a:solidFill>
                <a:latin typeface="Arial" charset="0"/>
                <a:ea typeface="Arial" charset="0"/>
                <a:cs typeface="Arial" charset="0"/>
              </a:rPr>
              <a:t>The sending school said they would not award credit because the student did not complete the school year, and they only award credit at the end of the year. The receiving school contacted the sending school, only to reconfirm the information. </a:t>
            </a:r>
          </a:p>
          <a:p>
            <a:pPr algn="ctr" defTabSz="2444750">
              <a:lnSpc>
                <a:spcPct val="90000"/>
              </a:lnSpc>
              <a:spcBef>
                <a:spcPct val="0"/>
              </a:spcBef>
              <a:spcAft>
                <a:spcPct val="35000"/>
              </a:spcAft>
            </a:pPr>
            <a:r>
              <a:rPr lang="en-US" sz="2400" b="1" dirty="0">
                <a:solidFill>
                  <a:schemeClr val="tx1"/>
                </a:solidFill>
                <a:latin typeface="Arial" charset="0"/>
                <a:ea typeface="Arial" charset="0"/>
                <a:cs typeface="Arial" charset="0"/>
              </a:rPr>
              <a:t>Is the school obligated to provide excused absences? How would you resolve this case?</a:t>
            </a:r>
            <a:endParaRPr lang="en-US" sz="2000" kern="1200" dirty="0">
              <a:solidFill>
                <a:schemeClr val="tx1"/>
              </a:solidFill>
            </a:endParaRPr>
          </a:p>
        </p:txBody>
      </p:sp>
      <p:sp>
        <p:nvSpPr>
          <p:cNvPr id="12" name="TextBox 11"/>
          <p:cNvSpPr txBox="1"/>
          <p:nvPr/>
        </p:nvSpPr>
        <p:spPr>
          <a:xfrm>
            <a:off x="2667000" y="7391400"/>
            <a:ext cx="7162800" cy="923330"/>
          </a:xfrm>
          <a:prstGeom prst="rect">
            <a:avLst/>
          </a:prstGeom>
          <a:noFill/>
        </p:spPr>
        <p:txBody>
          <a:bodyPr wrap="square" rtlCol="0">
            <a:spAutoFit/>
          </a:bodyPr>
          <a:lstStyle/>
          <a:p>
            <a:pPr algn="ctr"/>
            <a:r>
              <a:rPr lang="en-US" b="1" u="sng" dirty="0">
                <a:solidFill>
                  <a:srgbClr val="F2682B"/>
                </a:solidFill>
                <a:latin typeface="Arial" charset="0"/>
                <a:ea typeface="Arial" charset="0"/>
                <a:cs typeface="Arial" charset="0"/>
              </a:rPr>
              <a:t>TIP: Each situation is unique – gather all the information before determining how the Compact applies.</a:t>
            </a:r>
          </a:p>
          <a:p>
            <a:pPr algn="ctr"/>
            <a:endParaRPr lang="en-US" dirty="0"/>
          </a:p>
        </p:txBody>
      </p:sp>
    </p:spTree>
    <p:extLst>
      <p:ext uri="{BB962C8B-B14F-4D97-AF65-F5344CB8AC3E}">
        <p14:creationId xmlns:p14="http://schemas.microsoft.com/office/powerpoint/2010/main" val="186057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28600"/>
            <a:ext cx="8229600" cy="652245"/>
          </a:xfrm>
          <a:prstGeom prst="rect">
            <a:avLst/>
          </a:prstGeom>
        </p:spPr>
        <p:txBody>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Outcome #3</a:t>
            </a:r>
          </a:p>
        </p:txBody>
      </p:sp>
      <p:sp>
        <p:nvSpPr>
          <p:cNvPr id="22" name="TextBox 21"/>
          <p:cNvSpPr txBox="1"/>
          <p:nvPr/>
        </p:nvSpPr>
        <p:spPr>
          <a:xfrm>
            <a:off x="647700" y="559586"/>
            <a:ext cx="7848600" cy="6032421"/>
          </a:xfrm>
          <a:prstGeom prst="rect">
            <a:avLst/>
          </a:prstGeom>
          <a:noFill/>
        </p:spPr>
        <p:txBody>
          <a:bodyPr wrap="square" rtlCol="0">
            <a:spAutoFit/>
          </a:bodyPr>
          <a:lstStyle/>
          <a:p>
            <a:pPr algn="ctr"/>
            <a:endParaRPr lang="en-US" dirty="0"/>
          </a:p>
          <a:p>
            <a:r>
              <a:rPr lang="en-US" sz="2400" dirty="0">
                <a:latin typeface="Arial" charset="0"/>
                <a:ea typeface="Arial" charset="0"/>
                <a:cs typeface="Arial" charset="0"/>
              </a:rPr>
              <a:t>In general, it is difficult for the receiving school to enroll the student without official records or confirmation of promotion to the next grade by the sending school.  </a:t>
            </a:r>
          </a:p>
          <a:p>
            <a:pPr marL="457200" indent="-457200">
              <a:buFont typeface="+mj-lt"/>
              <a:buAutoNum type="arabicPeriod"/>
            </a:pPr>
            <a:endParaRPr lang="en-US" sz="800" dirty="0">
              <a:latin typeface="Arial" charset="0"/>
              <a:ea typeface="Arial" charset="0"/>
              <a:cs typeface="Arial" charset="0"/>
            </a:endParaRPr>
          </a:p>
          <a:p>
            <a:pPr marL="457200" indent="-457200">
              <a:buFont typeface="+mj-lt"/>
              <a:buAutoNum type="arabicPeriod"/>
            </a:pPr>
            <a:r>
              <a:rPr lang="en-US" sz="2400" dirty="0">
                <a:latin typeface="Arial" charset="0"/>
                <a:ea typeface="Arial" charset="0"/>
                <a:cs typeface="Arial" charset="0"/>
              </a:rPr>
              <a:t>Both State Commissioners and two schools were involved in finding a resolution. </a:t>
            </a:r>
          </a:p>
          <a:p>
            <a:pPr marL="457200" indent="-457200">
              <a:buFont typeface="+mj-lt"/>
              <a:buAutoNum type="arabicPeriod"/>
            </a:pPr>
            <a:r>
              <a:rPr lang="en-US" sz="2400" dirty="0">
                <a:latin typeface="Arial" charset="0"/>
                <a:ea typeface="Arial" charset="0"/>
                <a:cs typeface="Arial" charset="0"/>
              </a:rPr>
              <a:t>Student records and coursework were examined, and it was concluded that final grades and credit for all classes would be given, except Honors Chemistry. </a:t>
            </a:r>
          </a:p>
          <a:p>
            <a:pPr marL="457200" indent="-457200">
              <a:buFont typeface="+mj-lt"/>
              <a:buAutoNum type="arabicPeriod"/>
            </a:pPr>
            <a:r>
              <a:rPr lang="en-US" sz="2400" dirty="0">
                <a:latin typeface="Arial" charset="0"/>
                <a:ea typeface="Arial" charset="0"/>
                <a:cs typeface="Arial" charset="0"/>
              </a:rPr>
              <a:t>Advise parents:</a:t>
            </a:r>
          </a:p>
          <a:p>
            <a:pPr marL="914400" lvl="1" indent="-457200">
              <a:buFont typeface="+mj-lt"/>
              <a:buAutoNum type="arabicPeriod"/>
            </a:pPr>
            <a:r>
              <a:rPr lang="en-US" sz="2400" dirty="0">
                <a:latin typeface="Arial" charset="0"/>
                <a:ea typeface="Arial" charset="0"/>
                <a:cs typeface="Arial" charset="0"/>
              </a:rPr>
              <a:t>Be aware of school year end dates.  Avoid moving or pulling student out from school in the 4</a:t>
            </a:r>
            <a:r>
              <a:rPr lang="en-US" sz="2400" baseline="30000" dirty="0">
                <a:latin typeface="Arial" charset="0"/>
                <a:ea typeface="Arial" charset="0"/>
                <a:cs typeface="Arial" charset="0"/>
              </a:rPr>
              <a:t>th</a:t>
            </a:r>
            <a:r>
              <a:rPr lang="en-US" sz="2400" dirty="0">
                <a:latin typeface="Arial" charset="0"/>
                <a:ea typeface="Arial" charset="0"/>
                <a:cs typeface="Arial" charset="0"/>
              </a:rPr>
              <a:t> quarter of school (if possible)</a:t>
            </a:r>
          </a:p>
          <a:p>
            <a:pPr marL="914400" lvl="1" indent="-457200">
              <a:buFont typeface="+mj-lt"/>
              <a:buAutoNum type="arabicPeriod"/>
            </a:pPr>
            <a:r>
              <a:rPr lang="en-US" sz="2400" dirty="0">
                <a:latin typeface="Arial" charset="0"/>
                <a:ea typeface="Arial" charset="0"/>
                <a:cs typeface="Arial" charset="0"/>
              </a:rPr>
              <a:t>Request a delayed move or extension from their command (contact your School Liaison)</a:t>
            </a:r>
          </a:p>
          <a:p>
            <a:pPr marL="457200" indent="-457200">
              <a:buFont typeface="+mj-lt"/>
              <a:buAutoNum type="arabicPeriod"/>
            </a:pPr>
            <a:endParaRPr lang="en-US" sz="2400" dirty="0">
              <a:latin typeface="Arial" charset="0"/>
              <a:ea typeface="Arial" charset="0"/>
              <a:cs typeface="Arial" charset="0"/>
            </a:endParaRPr>
          </a:p>
        </p:txBody>
      </p:sp>
      <p:grpSp>
        <p:nvGrpSpPr>
          <p:cNvPr id="10" name="Group 9"/>
          <p:cNvGrpSpPr/>
          <p:nvPr/>
        </p:nvGrpSpPr>
        <p:grpSpPr>
          <a:xfrm>
            <a:off x="9753600" y="3239550"/>
            <a:ext cx="839661" cy="672492"/>
            <a:chOff x="4389120" y="924560"/>
            <a:chExt cx="792480" cy="792480"/>
          </a:xfrm>
          <a:solidFill>
            <a:srgbClr val="003300"/>
          </a:solidFill>
          <a:effectLst>
            <a:outerShdw blurRad="50800" dist="38100" dir="2700000" algn="tl" rotWithShape="0">
              <a:prstClr val="black">
                <a:alpha val="40000"/>
              </a:prstClr>
            </a:outerShdw>
          </a:effectLst>
        </p:grpSpPr>
        <p:sp>
          <p:nvSpPr>
            <p:cNvPr id="14" name="Down Arrow 13"/>
            <p:cNvSpPr/>
            <p:nvPr/>
          </p:nvSpPr>
          <p:spPr>
            <a:xfrm>
              <a:off x="4389120" y="924560"/>
              <a:ext cx="792480" cy="792480"/>
            </a:xfrm>
            <a:prstGeom prst="downArrow">
              <a:avLst>
                <a:gd name="adj1" fmla="val 55000"/>
                <a:gd name="adj2" fmla="val 45000"/>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5" name="Down Arrow 10"/>
            <p:cNvSpPr txBox="1"/>
            <p:nvPr/>
          </p:nvSpPr>
          <p:spPr>
            <a:xfrm>
              <a:off x="4567428" y="924560"/>
              <a:ext cx="435864" cy="59634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p:txBody>
        </p:sp>
      </p:grpSp>
    </p:spTree>
    <p:extLst>
      <p:ext uri="{BB962C8B-B14F-4D97-AF65-F5344CB8AC3E}">
        <p14:creationId xmlns:p14="http://schemas.microsoft.com/office/powerpoint/2010/main" val="1306809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838200"/>
            <a:ext cx="8229600" cy="652245"/>
          </a:xfrm>
          <a:prstGeom prst="rect">
            <a:avLst/>
          </a:prstGeom>
        </p:spPr>
        <p:txBody>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Case Study #4 </a:t>
            </a:r>
          </a:p>
        </p:txBody>
      </p:sp>
      <p:sp>
        <p:nvSpPr>
          <p:cNvPr id="21" name="Rounded Rectangle 4"/>
          <p:cNvSpPr txBox="1"/>
          <p:nvPr/>
        </p:nvSpPr>
        <p:spPr>
          <a:xfrm>
            <a:off x="565805" y="2895600"/>
            <a:ext cx="8120995" cy="18938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marL="342900" indent="-342900" defTabSz="2444750">
              <a:spcBef>
                <a:spcPct val="0"/>
              </a:spcBef>
              <a:spcAft>
                <a:spcPct val="35000"/>
              </a:spcAft>
              <a:buFont typeface="Arial" charset="0"/>
              <a:buChar char="•"/>
            </a:pPr>
            <a:r>
              <a:rPr lang="en-US" sz="2400" dirty="0">
                <a:solidFill>
                  <a:schemeClr val="tx1"/>
                </a:solidFill>
                <a:latin typeface="Arial" charset="0"/>
                <a:ea typeface="Arial" charset="0"/>
                <a:cs typeface="Arial" charset="0"/>
              </a:rPr>
              <a:t>Dad was deployed for 6 months to Afghanistan. Midpoint in his tour, he returned back to the states to visit his family. </a:t>
            </a:r>
          </a:p>
          <a:p>
            <a:pPr marL="342900" indent="-342900" defTabSz="2444750">
              <a:spcBef>
                <a:spcPct val="0"/>
              </a:spcBef>
              <a:spcAft>
                <a:spcPct val="35000"/>
              </a:spcAft>
              <a:buFont typeface="Arial" charset="0"/>
              <a:buChar char="•"/>
            </a:pPr>
            <a:r>
              <a:rPr lang="en-US" sz="2400" dirty="0">
                <a:solidFill>
                  <a:schemeClr val="tx1"/>
                </a:solidFill>
                <a:latin typeface="Arial" charset="0"/>
                <a:ea typeface="Arial" charset="0"/>
                <a:cs typeface="Arial" charset="0"/>
              </a:rPr>
              <a:t>He requested for 5 days of excused absences from his daughter’s elementary school so he could take his her on a road trip.  </a:t>
            </a:r>
          </a:p>
          <a:p>
            <a:pPr marL="342900" indent="-342900" defTabSz="2444750">
              <a:spcBef>
                <a:spcPct val="0"/>
              </a:spcBef>
              <a:spcAft>
                <a:spcPct val="35000"/>
              </a:spcAft>
              <a:buFont typeface="Arial" charset="0"/>
              <a:buChar char="•"/>
            </a:pPr>
            <a:r>
              <a:rPr lang="en-US" sz="2400" dirty="0">
                <a:solidFill>
                  <a:schemeClr val="tx1"/>
                </a:solidFill>
                <a:latin typeface="Arial" charset="0"/>
                <a:ea typeface="Arial" charset="0"/>
                <a:cs typeface="Arial" charset="0"/>
              </a:rPr>
              <a:t>It is almost the end of second quarter, and the student has already missed 16 days of school this quarter alone for illness and various reasons. </a:t>
            </a:r>
          </a:p>
          <a:p>
            <a:pPr algn="ctr" defTabSz="2444750">
              <a:spcBef>
                <a:spcPct val="0"/>
              </a:spcBef>
              <a:spcAft>
                <a:spcPct val="35000"/>
              </a:spcAft>
            </a:pPr>
            <a:r>
              <a:rPr lang="en-US" sz="2400" b="1" dirty="0">
                <a:solidFill>
                  <a:schemeClr val="tx1"/>
                </a:solidFill>
                <a:latin typeface="Arial" charset="0"/>
                <a:ea typeface="Arial" charset="0"/>
                <a:cs typeface="Arial" charset="0"/>
              </a:rPr>
              <a:t>Is the school obligated to provide excused absences? How would you resolve this case? What if the student were in high school?</a:t>
            </a:r>
            <a:endParaRPr lang="en-US" sz="2000" b="1" kern="1200" dirty="0">
              <a:solidFill>
                <a:schemeClr val="tx1"/>
              </a:solidFill>
            </a:endParaRPr>
          </a:p>
        </p:txBody>
      </p:sp>
      <p:sp>
        <p:nvSpPr>
          <p:cNvPr id="12" name="TextBox 11"/>
          <p:cNvSpPr txBox="1"/>
          <p:nvPr/>
        </p:nvSpPr>
        <p:spPr>
          <a:xfrm>
            <a:off x="2667000" y="7391400"/>
            <a:ext cx="7162800" cy="923330"/>
          </a:xfrm>
          <a:prstGeom prst="rect">
            <a:avLst/>
          </a:prstGeom>
          <a:noFill/>
        </p:spPr>
        <p:txBody>
          <a:bodyPr wrap="square" rtlCol="0">
            <a:spAutoFit/>
          </a:bodyPr>
          <a:lstStyle/>
          <a:p>
            <a:pPr algn="ctr"/>
            <a:r>
              <a:rPr lang="en-US" b="1" u="sng" dirty="0">
                <a:solidFill>
                  <a:srgbClr val="F2682B"/>
                </a:solidFill>
                <a:latin typeface="Arial" charset="0"/>
                <a:ea typeface="Arial" charset="0"/>
                <a:cs typeface="Arial" charset="0"/>
              </a:rPr>
              <a:t>TIP: Each situation is unique – gather all the information before determining how the Compact applies.</a:t>
            </a:r>
          </a:p>
          <a:p>
            <a:pPr algn="ctr"/>
            <a:endParaRPr lang="en-US" dirty="0"/>
          </a:p>
        </p:txBody>
      </p:sp>
    </p:spTree>
    <p:extLst>
      <p:ext uri="{BB962C8B-B14F-4D97-AF65-F5344CB8AC3E}">
        <p14:creationId xmlns:p14="http://schemas.microsoft.com/office/powerpoint/2010/main" val="57988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28600"/>
            <a:ext cx="8229600" cy="652245"/>
          </a:xfrm>
          <a:prstGeom prst="rect">
            <a:avLst/>
          </a:prstGeom>
        </p:spPr>
        <p:txBody>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Outcome #4</a:t>
            </a:r>
          </a:p>
        </p:txBody>
      </p:sp>
      <p:sp>
        <p:nvSpPr>
          <p:cNvPr id="22" name="TextBox 21"/>
          <p:cNvSpPr txBox="1"/>
          <p:nvPr/>
        </p:nvSpPr>
        <p:spPr>
          <a:xfrm>
            <a:off x="647700" y="880845"/>
            <a:ext cx="7848600" cy="5386090"/>
          </a:xfrm>
          <a:prstGeom prst="rect">
            <a:avLst/>
          </a:prstGeom>
          <a:noFill/>
        </p:spPr>
        <p:txBody>
          <a:bodyPr wrap="square" rtlCol="0">
            <a:spAutoFit/>
          </a:bodyPr>
          <a:lstStyle/>
          <a:p>
            <a:r>
              <a:rPr lang="en-US" sz="2400" dirty="0">
                <a:latin typeface="Arial" charset="0"/>
                <a:ea typeface="Arial" charset="0"/>
                <a:cs typeface="Arial" charset="0"/>
              </a:rPr>
              <a:t>While flexibility is provided under the Compact for excused absences related to deployments, in this case, the school was hesitant to provide excused absences due to the child’s record. They felt the child had missed a significant amount of school and was behind academically.</a:t>
            </a:r>
          </a:p>
          <a:p>
            <a:endParaRPr lang="en-US" sz="800" dirty="0">
              <a:latin typeface="Arial" charset="0"/>
              <a:ea typeface="Arial" charset="0"/>
              <a:cs typeface="Arial" charset="0"/>
            </a:endParaRPr>
          </a:p>
          <a:p>
            <a:pPr marL="457200" indent="-457200">
              <a:buFont typeface="+mj-lt"/>
              <a:buAutoNum type="arabicPeriod"/>
            </a:pPr>
            <a:r>
              <a:rPr lang="en-US" sz="2400" dirty="0">
                <a:latin typeface="Arial" charset="0"/>
                <a:ea typeface="Arial" charset="0"/>
                <a:cs typeface="Arial" charset="0"/>
              </a:rPr>
              <a:t>After discussion with both parents, the school allowed the student time and homework for 5 days.  </a:t>
            </a:r>
          </a:p>
          <a:p>
            <a:pPr marL="457200" indent="-457200">
              <a:buFont typeface="+mj-lt"/>
              <a:buAutoNum type="arabicPeriod"/>
            </a:pPr>
            <a:r>
              <a:rPr lang="en-US" sz="2400" dirty="0">
                <a:latin typeface="Arial" charset="0"/>
                <a:ea typeface="Arial" charset="0"/>
                <a:cs typeface="Arial" charset="0"/>
              </a:rPr>
              <a:t>Both parents committed to ensuring the child did not miss school for the remainder of the year. </a:t>
            </a:r>
          </a:p>
          <a:p>
            <a:pPr marL="457200" indent="-457200">
              <a:buFont typeface="+mj-lt"/>
              <a:buAutoNum type="arabicPeriod"/>
            </a:pPr>
            <a:r>
              <a:rPr lang="en-US" sz="2400" dirty="0">
                <a:latin typeface="Arial" charset="0"/>
                <a:ea typeface="Arial" charset="0"/>
                <a:cs typeface="Arial" charset="0"/>
              </a:rPr>
              <a:t>Mom was having a difficult time adjusting while the active duty member was deployed. </a:t>
            </a:r>
          </a:p>
          <a:p>
            <a:pPr marL="457200" indent="-457200">
              <a:buFont typeface="+mj-lt"/>
              <a:buAutoNum type="arabicPeriod"/>
            </a:pPr>
            <a:r>
              <a:rPr lang="en-US" sz="2400" dirty="0">
                <a:latin typeface="Arial" charset="0"/>
                <a:ea typeface="Arial" charset="0"/>
                <a:cs typeface="Arial" charset="0"/>
              </a:rPr>
              <a:t>The School Liaison Officer was contacted and support services were provided to the family. </a:t>
            </a:r>
          </a:p>
        </p:txBody>
      </p:sp>
      <p:grpSp>
        <p:nvGrpSpPr>
          <p:cNvPr id="10" name="Group 9"/>
          <p:cNvGrpSpPr/>
          <p:nvPr/>
        </p:nvGrpSpPr>
        <p:grpSpPr>
          <a:xfrm>
            <a:off x="9601200" y="3050759"/>
            <a:ext cx="839661" cy="672492"/>
            <a:chOff x="4389120" y="924560"/>
            <a:chExt cx="792480" cy="792480"/>
          </a:xfrm>
          <a:solidFill>
            <a:srgbClr val="003300"/>
          </a:solidFill>
          <a:effectLst>
            <a:outerShdw blurRad="50800" dist="38100" dir="2700000" algn="tl" rotWithShape="0">
              <a:prstClr val="black">
                <a:alpha val="40000"/>
              </a:prstClr>
            </a:outerShdw>
          </a:effectLst>
        </p:grpSpPr>
        <p:sp>
          <p:nvSpPr>
            <p:cNvPr id="14" name="Down Arrow 13"/>
            <p:cNvSpPr/>
            <p:nvPr/>
          </p:nvSpPr>
          <p:spPr>
            <a:xfrm>
              <a:off x="4389120" y="924560"/>
              <a:ext cx="792480" cy="792480"/>
            </a:xfrm>
            <a:prstGeom prst="downArrow">
              <a:avLst>
                <a:gd name="adj1" fmla="val 55000"/>
                <a:gd name="adj2" fmla="val 45000"/>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5" name="Down Arrow 10"/>
            <p:cNvSpPr txBox="1"/>
            <p:nvPr/>
          </p:nvSpPr>
          <p:spPr>
            <a:xfrm>
              <a:off x="4567428" y="924560"/>
              <a:ext cx="435864" cy="59634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grpSp>
    </p:spTree>
    <p:extLst>
      <p:ext uri="{BB962C8B-B14F-4D97-AF65-F5344CB8AC3E}">
        <p14:creationId xmlns:p14="http://schemas.microsoft.com/office/powerpoint/2010/main" val="1956967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0" y="2504574"/>
            <a:ext cx="5410200" cy="1905000"/>
          </a:xfrm>
        </p:spPr>
        <p:txBody>
          <a:bodyPr/>
          <a:lstStyle/>
          <a:p>
            <a:pPr marL="0" indent="457200">
              <a:lnSpc>
                <a:spcPct val="150000"/>
              </a:lnSpc>
              <a:spcBef>
                <a:spcPts val="600"/>
              </a:spcBef>
              <a:spcAft>
                <a:spcPts val="600"/>
              </a:spcAft>
              <a:buClrTx/>
              <a:buFont typeface="Wingdings" panose="05000000000000000000" pitchFamily="2" charset="2"/>
              <a:buChar char="§"/>
              <a:defRPr/>
            </a:pPr>
            <a:r>
              <a:rPr lang="en-US" sz="2800" dirty="0">
                <a:solidFill>
                  <a:schemeClr val="tx1"/>
                </a:solidFill>
                <a:latin typeface="Arial" charset="0"/>
                <a:ea typeface="Arial" charset="0"/>
                <a:cs typeface="Arial" charset="0"/>
              </a:rPr>
              <a:t>Enrollment</a:t>
            </a:r>
          </a:p>
          <a:p>
            <a:pPr marL="0" indent="457200">
              <a:lnSpc>
                <a:spcPct val="150000"/>
              </a:lnSpc>
              <a:spcBef>
                <a:spcPts val="600"/>
              </a:spcBef>
              <a:spcAft>
                <a:spcPts val="600"/>
              </a:spcAft>
              <a:buClrTx/>
              <a:buFont typeface="Wingdings" panose="05000000000000000000" pitchFamily="2" charset="2"/>
              <a:buChar char="§"/>
              <a:defRPr/>
            </a:pPr>
            <a:r>
              <a:rPr lang="en-US" sz="2800" dirty="0">
                <a:solidFill>
                  <a:schemeClr val="tx1"/>
                </a:solidFill>
                <a:latin typeface="Arial" charset="0"/>
                <a:ea typeface="Arial" charset="0"/>
                <a:cs typeface="Arial" charset="0"/>
              </a:rPr>
              <a:t>Extracurricular Participation</a:t>
            </a:r>
          </a:p>
          <a:p>
            <a:pPr marL="0" indent="457200">
              <a:lnSpc>
                <a:spcPct val="150000"/>
              </a:lnSpc>
              <a:spcBef>
                <a:spcPts val="600"/>
              </a:spcBef>
              <a:spcAft>
                <a:spcPts val="600"/>
              </a:spcAft>
              <a:buClrTx/>
              <a:buFont typeface="Wingdings" panose="05000000000000000000" pitchFamily="2" charset="2"/>
              <a:buChar char="§"/>
            </a:pPr>
            <a:endParaRPr lang="en-US" sz="1600" dirty="0">
              <a:solidFill>
                <a:schemeClr val="tx1"/>
              </a:solidFill>
              <a:latin typeface="Arial" charset="0"/>
              <a:ea typeface="Arial" charset="0"/>
              <a:cs typeface="Arial" charset="0"/>
            </a:endParaRPr>
          </a:p>
        </p:txBody>
      </p:sp>
      <p:sp>
        <p:nvSpPr>
          <p:cNvPr id="4" name="Title 3"/>
          <p:cNvSpPr>
            <a:spLocks noGrp="1"/>
          </p:cNvSpPr>
          <p:nvPr>
            <p:ph type="title"/>
          </p:nvPr>
        </p:nvSpPr>
        <p:spPr/>
        <p:txBody>
          <a:bodyPr/>
          <a:lstStyle/>
          <a:p>
            <a:r>
              <a:rPr lang="en-US" dirty="0">
                <a:solidFill>
                  <a:schemeClr val="tx1"/>
                </a:solidFill>
              </a:rPr>
              <a:t>ARTICLE VI - ELIGIBILITY</a:t>
            </a:r>
          </a:p>
        </p:txBody>
      </p:sp>
      <p:sp>
        <p:nvSpPr>
          <p:cNvPr id="3" name="Rectangle 2"/>
          <p:cNvSpPr/>
          <p:nvPr/>
        </p:nvSpPr>
        <p:spPr>
          <a:xfrm>
            <a:off x="762000" y="4724400"/>
            <a:ext cx="7772400" cy="923330"/>
          </a:xfrm>
          <a:prstGeom prst="rect">
            <a:avLst/>
          </a:prstGeom>
        </p:spPr>
        <p:txBody>
          <a:bodyPr wrap="square">
            <a:spAutoFit/>
          </a:bodyPr>
          <a:lstStyle/>
          <a:p>
            <a:pPr algn="ctr">
              <a:spcBef>
                <a:spcPct val="0"/>
              </a:spcBef>
            </a:pPr>
            <a:r>
              <a:rPr lang="en-US" i="1" dirty="0">
                <a:latin typeface="Arial" charset="0"/>
                <a:ea typeface="Arial" charset="0"/>
                <a:cs typeface="Arial" charset="0"/>
              </a:rPr>
              <a:t>“I like seeing how other people function differently. It gives me a different perspective and opens a door to a whole other world. My family is a big supporter and I put my energy and focus into excelling in soccer.” </a:t>
            </a:r>
            <a:r>
              <a:rPr lang="en-US" dirty="0">
                <a:latin typeface="Arial" charset="0"/>
                <a:ea typeface="Arial" charset="0"/>
                <a:cs typeface="Arial" charset="0"/>
              </a:rPr>
              <a:t>- Calvin </a:t>
            </a:r>
          </a:p>
        </p:txBody>
      </p:sp>
    </p:spTree>
    <p:extLst>
      <p:ext uri="{BB962C8B-B14F-4D97-AF65-F5344CB8AC3E}">
        <p14:creationId xmlns:p14="http://schemas.microsoft.com/office/powerpoint/2010/main" val="141781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197284"/>
            <a:ext cx="8101262" cy="3445065"/>
          </a:xfrm>
        </p:spPr>
        <p:txBody>
          <a:bodyPr>
            <a:noAutofit/>
          </a:bodyPr>
          <a:lstStyle/>
          <a:p>
            <a:pPr>
              <a:lnSpc>
                <a:spcPct val="130000"/>
              </a:lnSpc>
              <a:spcBef>
                <a:spcPts val="600"/>
              </a:spcBef>
              <a:spcAft>
                <a:spcPts val="600"/>
              </a:spcAft>
              <a:buNone/>
              <a:defRPr/>
            </a:pPr>
            <a:r>
              <a:rPr lang="en-US" b="1" dirty="0">
                <a:solidFill>
                  <a:schemeClr val="tx1"/>
                </a:solidFill>
                <a:latin typeface="Arial" charset="0"/>
                <a:ea typeface="Arial" charset="0"/>
                <a:cs typeface="Arial" charset="0"/>
              </a:rPr>
              <a:t>Covered</a:t>
            </a:r>
            <a:endParaRPr lang="en-US" b="1" dirty="0">
              <a:latin typeface="Arial" charset="0"/>
              <a:ea typeface="Arial" charset="0"/>
              <a:cs typeface="Arial" charset="0"/>
            </a:endParaRPr>
          </a:p>
          <a:p>
            <a:pPr marL="0" indent="457200">
              <a:lnSpc>
                <a:spcPct val="130000"/>
              </a:lnSpc>
              <a:spcBef>
                <a:spcPts val="600"/>
              </a:spcBef>
              <a:spcAft>
                <a:spcPts val="600"/>
              </a:spcAft>
              <a:buClrTx/>
              <a:buFont typeface="Wingdings" panose="05000000000000000000" pitchFamily="2" charset="2"/>
              <a:buChar char="§"/>
              <a:defRPr/>
            </a:pPr>
            <a:r>
              <a:rPr lang="en-US" dirty="0">
                <a:solidFill>
                  <a:schemeClr val="tx1"/>
                </a:solidFill>
                <a:latin typeface="Arial" charset="0"/>
                <a:ea typeface="Arial" charset="0"/>
                <a:cs typeface="Arial" charset="0"/>
              </a:rPr>
              <a:t>A LEA cannot charge tuition to military children placed in care of a non-custodial parent or person serving “in loco parentis”</a:t>
            </a:r>
          </a:p>
          <a:p>
            <a:pPr marL="0" indent="457200">
              <a:lnSpc>
                <a:spcPct val="130000"/>
              </a:lnSpc>
              <a:spcBef>
                <a:spcPts val="600"/>
              </a:spcBef>
              <a:spcAft>
                <a:spcPts val="600"/>
              </a:spcAft>
              <a:buClrTx/>
              <a:buFont typeface="Wingdings" panose="05000000000000000000" pitchFamily="2" charset="2"/>
              <a:buChar char="§"/>
              <a:defRPr/>
            </a:pPr>
            <a:r>
              <a:rPr lang="en-US" dirty="0">
                <a:solidFill>
                  <a:schemeClr val="tx1"/>
                </a:solidFill>
                <a:latin typeface="Arial" charset="0"/>
                <a:ea typeface="Arial" charset="0"/>
                <a:cs typeface="Arial" charset="0"/>
              </a:rPr>
              <a:t>A student can continue to attend his or her current school even if living with a non-custodial parent or person serving “in loco parentis”</a:t>
            </a:r>
          </a:p>
          <a:p>
            <a:pPr marL="0" indent="457200">
              <a:lnSpc>
                <a:spcPct val="130000"/>
              </a:lnSpc>
              <a:spcBef>
                <a:spcPts val="600"/>
              </a:spcBef>
              <a:spcAft>
                <a:spcPts val="600"/>
              </a:spcAft>
              <a:buClrTx/>
              <a:buFont typeface="Wingdings" panose="05000000000000000000" pitchFamily="2" charset="2"/>
              <a:buChar char="§"/>
              <a:defRPr/>
            </a:pPr>
            <a:r>
              <a:rPr lang="en-US" dirty="0">
                <a:solidFill>
                  <a:schemeClr val="tx1"/>
                </a:solidFill>
                <a:latin typeface="Arial" charset="0"/>
                <a:ea typeface="Arial" charset="0"/>
                <a:cs typeface="Arial" charset="0"/>
              </a:rPr>
              <a:t>The power of attorney for guardianship is sufficient for enrollment and all other actions requiring parental participation or consent</a:t>
            </a:r>
          </a:p>
        </p:txBody>
      </p:sp>
      <p:sp>
        <p:nvSpPr>
          <p:cNvPr id="4" name="Title 3"/>
          <p:cNvSpPr txBox="1">
            <a:spLocks/>
          </p:cNvSpPr>
          <p:nvPr/>
        </p:nvSpPr>
        <p:spPr>
          <a:xfrm>
            <a:off x="609600" y="881743"/>
            <a:ext cx="8229600" cy="1143000"/>
          </a:xfrm>
          <a:prstGeom prst="rect">
            <a:avLst/>
          </a:prstGeom>
        </p:spPr>
        <p:txBody>
          <a:bodyPr vert="horz" lIns="91440" tIns="45720" rIns="91440" bIns="45720" rtlCol="0" anchor="ctr">
            <a:normAutofit/>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ARTICLE VI - ELIGIBILITY</a:t>
            </a:r>
          </a:p>
        </p:txBody>
      </p:sp>
      <p:sp>
        <p:nvSpPr>
          <p:cNvPr id="6" name="TextBox 5"/>
          <p:cNvSpPr txBox="1"/>
          <p:nvPr/>
        </p:nvSpPr>
        <p:spPr>
          <a:xfrm>
            <a:off x="2438400" y="1735619"/>
            <a:ext cx="4953000" cy="461665"/>
          </a:xfrm>
          <a:prstGeom prst="rect">
            <a:avLst/>
          </a:prstGeom>
          <a:noFill/>
        </p:spPr>
        <p:txBody>
          <a:bodyPr wrap="square" rtlCol="0">
            <a:spAutoFit/>
          </a:bodyPr>
          <a:lstStyle/>
          <a:p>
            <a:pPr algn="ctr"/>
            <a:r>
              <a:rPr lang="en-US" sz="2400" dirty="0">
                <a:latin typeface="Arial" charset="0"/>
                <a:ea typeface="Arial" charset="0"/>
                <a:cs typeface="Arial" charset="0"/>
              </a:rPr>
              <a:t>“Eligibility for Enrollment”</a:t>
            </a:r>
          </a:p>
        </p:txBody>
      </p:sp>
      <p:sp>
        <p:nvSpPr>
          <p:cNvPr id="7" name="Content Placeholder 1"/>
          <p:cNvSpPr txBox="1">
            <a:spLocks/>
          </p:cNvSpPr>
          <p:nvPr/>
        </p:nvSpPr>
        <p:spPr>
          <a:xfrm>
            <a:off x="1752600" y="5642349"/>
            <a:ext cx="7924799" cy="545526"/>
          </a:xfr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85000"/>
              </a:lnSpc>
              <a:spcBef>
                <a:spcPct val="30000"/>
              </a:spcBef>
              <a:buFont typeface="Calibri" panose="020F0502020204030204" pitchFamily="34" charset="0"/>
              <a:buNone/>
              <a:defRPr/>
            </a:pPr>
            <a:r>
              <a:rPr lang="en-US" b="1" dirty="0">
                <a:solidFill>
                  <a:srgbClr val="F2682B"/>
                </a:solidFill>
                <a:latin typeface="Arial" charset="0"/>
                <a:ea typeface="Arial" charset="0"/>
                <a:cs typeface="Arial" charset="0"/>
              </a:rPr>
              <a:t>Not Covered: </a:t>
            </a:r>
            <a:r>
              <a:rPr lang="en-US" dirty="0">
                <a:solidFill>
                  <a:srgbClr val="F2682B"/>
                </a:solidFill>
                <a:latin typeface="Arial" charset="0"/>
                <a:ea typeface="Arial" charset="0"/>
                <a:cs typeface="Arial" charset="0"/>
              </a:rPr>
              <a:t>Transportation to and from school</a:t>
            </a:r>
          </a:p>
        </p:txBody>
      </p:sp>
    </p:spTree>
    <p:extLst>
      <p:ext uri="{BB962C8B-B14F-4D97-AF65-F5344CB8AC3E}">
        <p14:creationId xmlns:p14="http://schemas.microsoft.com/office/powerpoint/2010/main" val="107835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09600" y="2394284"/>
            <a:ext cx="3886200" cy="2819400"/>
          </a:xfrm>
        </p:spPr>
        <p:txBody>
          <a:bodyPr>
            <a:normAutofit fontScale="25000" lnSpcReduction="20000"/>
          </a:bodyPr>
          <a:lstStyle/>
          <a:p>
            <a:pPr marL="0" indent="0">
              <a:lnSpc>
                <a:spcPct val="150000"/>
              </a:lnSpc>
              <a:spcBef>
                <a:spcPts val="600"/>
              </a:spcBef>
              <a:spcAft>
                <a:spcPts val="600"/>
              </a:spcAft>
              <a:buClrTx/>
              <a:buNone/>
            </a:pPr>
            <a:r>
              <a:rPr lang="en-US" sz="8000" b="1" dirty="0">
                <a:solidFill>
                  <a:schemeClr val="tx1"/>
                </a:solidFill>
                <a:latin typeface="Arial" panose="020B0604020202020204" pitchFamily="34" charset="0"/>
                <a:cs typeface="Arial" panose="020B0604020202020204" pitchFamily="34" charset="0"/>
              </a:rPr>
              <a:t>Covered</a:t>
            </a:r>
          </a:p>
          <a:p>
            <a:pPr marL="0" indent="457200">
              <a:lnSpc>
                <a:spcPct val="150000"/>
              </a:lnSpc>
              <a:spcBef>
                <a:spcPts val="600"/>
              </a:spcBef>
              <a:spcAft>
                <a:spcPts val="600"/>
              </a:spcAft>
              <a:buClrTx/>
              <a:buFont typeface="Wingdings" panose="05000000000000000000" pitchFamily="2" charset="2"/>
              <a:buChar char="§"/>
            </a:pPr>
            <a:r>
              <a:rPr lang="en-US" sz="8000" dirty="0">
                <a:solidFill>
                  <a:schemeClr val="tx1"/>
                </a:solidFill>
                <a:latin typeface="Arial" charset="0"/>
                <a:ea typeface="Arial" charset="0"/>
                <a:cs typeface="Arial" charset="0"/>
              </a:rPr>
              <a:t>State and local agencies shall facilitate the </a:t>
            </a:r>
            <a:r>
              <a:rPr lang="en-US" sz="8000" b="1" i="1" dirty="0">
                <a:solidFill>
                  <a:schemeClr val="tx1"/>
                </a:solidFill>
                <a:latin typeface="Arial" charset="0"/>
                <a:ea typeface="Arial" charset="0"/>
                <a:cs typeface="Arial" charset="0"/>
              </a:rPr>
              <a:t>opportunity</a:t>
            </a:r>
            <a:r>
              <a:rPr lang="en-US" sz="8000" dirty="0">
                <a:solidFill>
                  <a:schemeClr val="tx1"/>
                </a:solidFill>
                <a:latin typeface="Arial" charset="0"/>
                <a:ea typeface="Arial" charset="0"/>
                <a:cs typeface="Arial" charset="0"/>
              </a:rPr>
              <a:t> for inclusion in extracurricular activities regardless of deadlines as long as the child is otherwise qualified.</a:t>
            </a:r>
          </a:p>
          <a:p>
            <a:pPr marL="0" indent="457200">
              <a:lnSpc>
                <a:spcPct val="150000"/>
              </a:lnSpc>
              <a:spcBef>
                <a:spcPts val="600"/>
              </a:spcBef>
              <a:spcAft>
                <a:spcPts val="600"/>
              </a:spcAft>
              <a:buClrTx/>
              <a:buFont typeface="Wingdings" panose="05000000000000000000" pitchFamily="2" charset="2"/>
              <a:buChar char="§"/>
            </a:pPr>
            <a:endParaRPr lang="en-US" sz="1600" dirty="0">
              <a:solidFill>
                <a:schemeClr val="tx1"/>
              </a:solidFill>
            </a:endParaRPr>
          </a:p>
        </p:txBody>
      </p:sp>
      <p:sp>
        <p:nvSpPr>
          <p:cNvPr id="5" name="Content Placeholder 4"/>
          <p:cNvSpPr>
            <a:spLocks noGrp="1"/>
          </p:cNvSpPr>
          <p:nvPr>
            <p:ph sz="half" idx="2"/>
          </p:nvPr>
        </p:nvSpPr>
        <p:spPr>
          <a:xfrm>
            <a:off x="4572000" y="2362200"/>
            <a:ext cx="4270248" cy="2621280"/>
          </a:xfrm>
        </p:spPr>
        <p:txBody>
          <a:bodyPr>
            <a:normAutofit fontScale="25000" lnSpcReduction="20000"/>
          </a:bodyPr>
          <a:lstStyle/>
          <a:p>
            <a:pPr marL="0" indent="0">
              <a:lnSpc>
                <a:spcPct val="150000"/>
              </a:lnSpc>
              <a:spcBef>
                <a:spcPts val="600"/>
              </a:spcBef>
              <a:spcAft>
                <a:spcPts val="600"/>
              </a:spcAft>
              <a:buClrTx/>
              <a:buNone/>
            </a:pPr>
            <a:r>
              <a:rPr lang="en-US" sz="8000" b="1" dirty="0">
                <a:solidFill>
                  <a:srgbClr val="F2682B"/>
                </a:solidFill>
                <a:latin typeface="Arial" charset="0"/>
                <a:ea typeface="Arial" charset="0"/>
                <a:cs typeface="Arial" charset="0"/>
              </a:rPr>
              <a:t>Not Covered</a:t>
            </a:r>
          </a:p>
          <a:p>
            <a:pPr marL="0" indent="457200">
              <a:lnSpc>
                <a:spcPct val="150000"/>
              </a:lnSpc>
              <a:spcBef>
                <a:spcPts val="600"/>
              </a:spcBef>
              <a:spcAft>
                <a:spcPts val="600"/>
              </a:spcAft>
              <a:buClrTx/>
              <a:buFont typeface="Wingdings" panose="05000000000000000000" pitchFamily="2" charset="2"/>
              <a:buChar char="§"/>
            </a:pPr>
            <a:r>
              <a:rPr lang="en-US" sz="8000" dirty="0">
                <a:solidFill>
                  <a:srgbClr val="F2682B"/>
                </a:solidFill>
                <a:latin typeface="Arial" charset="0"/>
                <a:ea typeface="Arial" charset="0"/>
                <a:cs typeface="Arial" charset="0"/>
              </a:rPr>
              <a:t>State student athletic associations, which are not affiliated with state or LEAs.</a:t>
            </a:r>
          </a:p>
          <a:p>
            <a:pPr marL="0" indent="457200">
              <a:lnSpc>
                <a:spcPct val="150000"/>
              </a:lnSpc>
              <a:spcBef>
                <a:spcPts val="600"/>
              </a:spcBef>
              <a:spcAft>
                <a:spcPts val="600"/>
              </a:spcAft>
              <a:buClrTx/>
              <a:buFont typeface="Wingdings" panose="05000000000000000000" pitchFamily="2" charset="2"/>
              <a:buChar char="§"/>
            </a:pPr>
            <a:r>
              <a:rPr lang="en-US" sz="8000" dirty="0">
                <a:solidFill>
                  <a:srgbClr val="F2682B"/>
                </a:solidFill>
                <a:latin typeface="Arial" charset="0"/>
                <a:ea typeface="Arial" charset="0"/>
                <a:cs typeface="Arial" charset="0"/>
              </a:rPr>
              <a:t>Although the receiving school must demonstrate reasonable accommodation, there is no requirement to hold open or create additional spaces.</a:t>
            </a:r>
          </a:p>
          <a:p>
            <a:pPr marL="0" indent="0">
              <a:lnSpc>
                <a:spcPct val="150000"/>
              </a:lnSpc>
              <a:spcBef>
                <a:spcPts val="600"/>
              </a:spcBef>
              <a:spcAft>
                <a:spcPts val="600"/>
              </a:spcAft>
              <a:buClrTx/>
              <a:buNone/>
            </a:pPr>
            <a:endParaRPr lang="en-US" sz="4500" b="1" dirty="0">
              <a:solidFill>
                <a:schemeClr val="tx1"/>
              </a:solidFill>
            </a:endParaRPr>
          </a:p>
          <a:p>
            <a:pPr marL="0" indent="457200">
              <a:lnSpc>
                <a:spcPct val="150000"/>
              </a:lnSpc>
              <a:spcBef>
                <a:spcPts val="600"/>
              </a:spcBef>
              <a:spcAft>
                <a:spcPts val="600"/>
              </a:spcAft>
              <a:buClrTx/>
              <a:buFont typeface="Wingdings" panose="05000000000000000000" pitchFamily="2" charset="2"/>
              <a:buChar char="§"/>
            </a:pPr>
            <a:endParaRPr lang="en-US" sz="1600" dirty="0">
              <a:solidFill>
                <a:schemeClr val="tx1"/>
              </a:solidFill>
            </a:endParaRPr>
          </a:p>
        </p:txBody>
      </p:sp>
      <p:sp>
        <p:nvSpPr>
          <p:cNvPr id="6" name="Title 3"/>
          <p:cNvSpPr txBox="1">
            <a:spLocks/>
          </p:cNvSpPr>
          <p:nvPr/>
        </p:nvSpPr>
        <p:spPr>
          <a:xfrm>
            <a:off x="609600" y="881743"/>
            <a:ext cx="8229600" cy="1143000"/>
          </a:xfrm>
          <a:prstGeom prst="rect">
            <a:avLst/>
          </a:prstGeom>
        </p:spPr>
        <p:txBody>
          <a:bodyPr vert="horz" lIns="91440" tIns="45720" rIns="91440" bIns="45720" rtlCol="0" anchor="ctr">
            <a:normAutofit/>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ARTICLE VI - ELIGIBILITY</a:t>
            </a:r>
          </a:p>
        </p:txBody>
      </p:sp>
      <p:sp>
        <p:nvSpPr>
          <p:cNvPr id="7" name="TextBox 6"/>
          <p:cNvSpPr txBox="1"/>
          <p:nvPr/>
        </p:nvSpPr>
        <p:spPr>
          <a:xfrm>
            <a:off x="1828800" y="1706714"/>
            <a:ext cx="5943600" cy="461665"/>
          </a:xfrm>
          <a:prstGeom prst="rect">
            <a:avLst/>
          </a:prstGeom>
          <a:noFill/>
        </p:spPr>
        <p:txBody>
          <a:bodyPr wrap="square" rtlCol="0">
            <a:spAutoFit/>
          </a:bodyPr>
          <a:lstStyle/>
          <a:p>
            <a:pPr algn="ctr"/>
            <a:r>
              <a:rPr lang="en-US" sz="2400" dirty="0">
                <a:latin typeface="Arial" charset="0"/>
                <a:ea typeface="Arial" charset="0"/>
                <a:cs typeface="Arial" charset="0"/>
              </a:rPr>
              <a:t>“Eligibility for Extracurricular Participation”</a:t>
            </a:r>
          </a:p>
        </p:txBody>
      </p:sp>
    </p:spTree>
    <p:extLst>
      <p:ext uri="{BB962C8B-B14F-4D97-AF65-F5344CB8AC3E}">
        <p14:creationId xmlns:p14="http://schemas.microsoft.com/office/powerpoint/2010/main" val="69741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28800" y="293641"/>
            <a:ext cx="8229600" cy="652245"/>
          </a:xfrm>
          <a:prstGeom prst="rect">
            <a:avLst/>
          </a:prstGeom>
        </p:spPr>
        <p:txBody>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Case Study #5 </a:t>
            </a:r>
          </a:p>
        </p:txBody>
      </p:sp>
      <p:sp>
        <p:nvSpPr>
          <p:cNvPr id="21" name="Rounded Rectangle 4"/>
          <p:cNvSpPr txBox="1"/>
          <p:nvPr/>
        </p:nvSpPr>
        <p:spPr>
          <a:xfrm>
            <a:off x="435302" y="2482079"/>
            <a:ext cx="8273395" cy="18938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marL="342900" indent="-342900" defTabSz="2444750">
              <a:spcBef>
                <a:spcPct val="0"/>
              </a:spcBef>
              <a:spcAft>
                <a:spcPct val="35000"/>
              </a:spcAft>
              <a:buFont typeface="Arial" charset="0"/>
              <a:buChar char="•"/>
            </a:pPr>
            <a:r>
              <a:rPr lang="en-US" sz="2400" dirty="0">
                <a:solidFill>
                  <a:schemeClr val="tx1"/>
                </a:solidFill>
                <a:latin typeface="Arial" charset="0"/>
                <a:ea typeface="Arial" charset="0"/>
                <a:cs typeface="Arial" charset="0"/>
              </a:rPr>
              <a:t>A family resides on-post. Mom is hired as a teacher in the adjacent (and high performing) school district.   </a:t>
            </a:r>
          </a:p>
          <a:p>
            <a:pPr marL="342900" indent="-342900" defTabSz="2444750">
              <a:spcBef>
                <a:spcPct val="0"/>
              </a:spcBef>
              <a:spcAft>
                <a:spcPct val="35000"/>
              </a:spcAft>
              <a:buFont typeface="Arial" charset="0"/>
              <a:buChar char="•"/>
            </a:pPr>
            <a:r>
              <a:rPr lang="en-US" sz="2400" dirty="0">
                <a:solidFill>
                  <a:schemeClr val="tx1"/>
                </a:solidFill>
                <a:latin typeface="Arial" charset="0"/>
                <a:ea typeface="Arial" charset="0"/>
                <a:cs typeface="Arial" charset="0"/>
              </a:rPr>
              <a:t>As a district ‘perk’, employees children can attend their schools, even if they reside outside the district.</a:t>
            </a:r>
          </a:p>
          <a:p>
            <a:pPr marL="342900" indent="-342900" defTabSz="2444750">
              <a:spcBef>
                <a:spcPct val="0"/>
              </a:spcBef>
              <a:spcAft>
                <a:spcPct val="35000"/>
              </a:spcAft>
              <a:buFont typeface="Arial" charset="0"/>
              <a:buChar char="•"/>
            </a:pPr>
            <a:r>
              <a:rPr lang="en-US" sz="2400" dirty="0">
                <a:solidFill>
                  <a:schemeClr val="tx1"/>
                </a:solidFill>
                <a:latin typeface="Arial" charset="0"/>
                <a:ea typeface="Arial" charset="0"/>
                <a:cs typeface="Arial" charset="0"/>
              </a:rPr>
              <a:t>At school year end, Mom ends her employment, and is told her son can no longer attend his school.  Mom said that it would be a hardship to transfer schools since her son is military, and he should continue in his current school under the Compact. The school said enrollment is based on availability, and she could pay tuition to remain in the school.   </a:t>
            </a:r>
          </a:p>
        </p:txBody>
      </p:sp>
      <p:sp>
        <p:nvSpPr>
          <p:cNvPr id="12" name="TextBox 11"/>
          <p:cNvSpPr txBox="1"/>
          <p:nvPr/>
        </p:nvSpPr>
        <p:spPr>
          <a:xfrm>
            <a:off x="2667000" y="7391400"/>
            <a:ext cx="7162800" cy="923330"/>
          </a:xfrm>
          <a:prstGeom prst="rect">
            <a:avLst/>
          </a:prstGeom>
          <a:noFill/>
        </p:spPr>
        <p:txBody>
          <a:bodyPr wrap="square" rtlCol="0">
            <a:spAutoFit/>
          </a:bodyPr>
          <a:lstStyle/>
          <a:p>
            <a:pPr algn="ctr"/>
            <a:r>
              <a:rPr lang="en-US" b="1" u="sng" dirty="0">
                <a:solidFill>
                  <a:srgbClr val="F2682B"/>
                </a:solidFill>
                <a:latin typeface="Arial" charset="0"/>
                <a:ea typeface="Arial" charset="0"/>
                <a:cs typeface="Arial" charset="0"/>
              </a:rPr>
              <a:t>TIP: Each situation is unique – gather all the information before determining how the Compact applies.</a:t>
            </a:r>
          </a:p>
          <a:p>
            <a:pPr algn="ctr"/>
            <a:endParaRPr lang="en-US" dirty="0"/>
          </a:p>
        </p:txBody>
      </p:sp>
      <p:sp>
        <p:nvSpPr>
          <p:cNvPr id="3" name="Rectangle 2"/>
          <p:cNvSpPr/>
          <p:nvPr/>
        </p:nvSpPr>
        <p:spPr>
          <a:xfrm>
            <a:off x="1755842" y="5505450"/>
            <a:ext cx="5632315" cy="830997"/>
          </a:xfrm>
          <a:prstGeom prst="rect">
            <a:avLst/>
          </a:prstGeom>
        </p:spPr>
        <p:txBody>
          <a:bodyPr wrap="square">
            <a:spAutoFit/>
          </a:bodyPr>
          <a:lstStyle/>
          <a:p>
            <a:pPr algn="ctr"/>
            <a:r>
              <a:rPr lang="en-US" sz="2400" b="1" dirty="0">
                <a:latin typeface="Arial" charset="0"/>
                <a:ea typeface="Arial" charset="0"/>
                <a:cs typeface="Arial" charset="0"/>
              </a:rPr>
              <a:t>Is the school obligated allow the student to continue school? </a:t>
            </a:r>
            <a:endParaRPr lang="en-US" sz="2400" dirty="0"/>
          </a:p>
        </p:txBody>
      </p:sp>
    </p:spTree>
    <p:extLst>
      <p:ext uri="{BB962C8B-B14F-4D97-AF65-F5344CB8AC3E}">
        <p14:creationId xmlns:p14="http://schemas.microsoft.com/office/powerpoint/2010/main" val="133110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219200"/>
            <a:ext cx="8229600" cy="652245"/>
          </a:xfrm>
          <a:prstGeom prst="rect">
            <a:avLst/>
          </a:prstGeom>
        </p:spPr>
        <p:txBody>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a:t>Outcome #5</a:t>
            </a:r>
            <a:endParaRPr lang="en-US" dirty="0"/>
          </a:p>
        </p:txBody>
      </p:sp>
      <p:sp>
        <p:nvSpPr>
          <p:cNvPr id="22" name="TextBox 21"/>
          <p:cNvSpPr txBox="1"/>
          <p:nvPr/>
        </p:nvSpPr>
        <p:spPr>
          <a:xfrm>
            <a:off x="647700" y="1648594"/>
            <a:ext cx="7848600" cy="3816429"/>
          </a:xfrm>
          <a:prstGeom prst="rect">
            <a:avLst/>
          </a:prstGeom>
          <a:noFill/>
        </p:spPr>
        <p:txBody>
          <a:bodyPr wrap="square" rtlCol="0">
            <a:spAutoFit/>
          </a:bodyPr>
          <a:lstStyle/>
          <a:p>
            <a:pPr algn="ctr"/>
            <a:endParaRPr lang="en-US" dirty="0"/>
          </a:p>
          <a:p>
            <a:r>
              <a:rPr lang="en-US" sz="2400" dirty="0">
                <a:latin typeface="Arial" charset="0"/>
                <a:ea typeface="Arial" charset="0"/>
                <a:cs typeface="Arial" charset="0"/>
              </a:rPr>
              <a:t>This case is not applicable under the Compact because enrollment in the school was based on her employment vice a PCS transition. </a:t>
            </a:r>
          </a:p>
          <a:p>
            <a:pPr marL="457200" indent="-457200">
              <a:buFont typeface="+mj-lt"/>
              <a:buAutoNum type="arabicPeriod"/>
            </a:pPr>
            <a:endParaRPr lang="en-US" sz="800" dirty="0">
              <a:latin typeface="Arial" charset="0"/>
              <a:ea typeface="Arial" charset="0"/>
              <a:cs typeface="Arial" charset="0"/>
            </a:endParaRPr>
          </a:p>
          <a:p>
            <a:pPr marL="457200" indent="-457200">
              <a:buFont typeface="+mj-lt"/>
              <a:buAutoNum type="arabicPeriod"/>
            </a:pPr>
            <a:r>
              <a:rPr lang="en-US" sz="2400" dirty="0">
                <a:latin typeface="Arial" charset="0"/>
                <a:ea typeface="Arial" charset="0"/>
                <a:cs typeface="Arial" charset="0"/>
              </a:rPr>
              <a:t>The parent has the option to pay tuition to continue schooling. </a:t>
            </a:r>
          </a:p>
          <a:p>
            <a:pPr marL="457200" indent="-457200">
              <a:buFont typeface="+mj-lt"/>
              <a:buAutoNum type="arabicPeriod"/>
            </a:pPr>
            <a:r>
              <a:rPr lang="en-US" sz="2400" dirty="0">
                <a:latin typeface="Arial" charset="0"/>
                <a:ea typeface="Arial" charset="0"/>
                <a:cs typeface="Arial" charset="0"/>
              </a:rPr>
              <a:t>Tuition waiver is not applicable in this case because there wasn’t a change in school due to active duty member deployment.</a:t>
            </a:r>
          </a:p>
          <a:p>
            <a:pPr marL="457200" indent="-457200">
              <a:buFont typeface="+mj-lt"/>
              <a:buAutoNum type="arabicPeriod"/>
            </a:pPr>
            <a:endParaRPr lang="en-US" sz="2400" dirty="0">
              <a:latin typeface="Arial" charset="0"/>
              <a:ea typeface="Arial" charset="0"/>
              <a:cs typeface="Arial" charset="0"/>
            </a:endParaRPr>
          </a:p>
        </p:txBody>
      </p:sp>
      <p:grpSp>
        <p:nvGrpSpPr>
          <p:cNvPr id="10" name="Group 9"/>
          <p:cNvGrpSpPr/>
          <p:nvPr/>
        </p:nvGrpSpPr>
        <p:grpSpPr>
          <a:xfrm>
            <a:off x="9601200" y="3050759"/>
            <a:ext cx="839661" cy="672492"/>
            <a:chOff x="4389120" y="924560"/>
            <a:chExt cx="792480" cy="792480"/>
          </a:xfrm>
          <a:solidFill>
            <a:srgbClr val="003300"/>
          </a:solidFill>
          <a:effectLst>
            <a:outerShdw blurRad="50800" dist="38100" dir="2700000" algn="tl" rotWithShape="0">
              <a:prstClr val="black">
                <a:alpha val="40000"/>
              </a:prstClr>
            </a:outerShdw>
          </a:effectLst>
        </p:grpSpPr>
        <p:sp>
          <p:nvSpPr>
            <p:cNvPr id="14" name="Down Arrow 13"/>
            <p:cNvSpPr/>
            <p:nvPr/>
          </p:nvSpPr>
          <p:spPr>
            <a:xfrm>
              <a:off x="4389120" y="924560"/>
              <a:ext cx="792480" cy="792480"/>
            </a:xfrm>
            <a:prstGeom prst="downArrow">
              <a:avLst>
                <a:gd name="adj1" fmla="val 55000"/>
                <a:gd name="adj2" fmla="val 45000"/>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5" name="Down Arrow 10"/>
            <p:cNvSpPr txBox="1"/>
            <p:nvPr/>
          </p:nvSpPr>
          <p:spPr>
            <a:xfrm>
              <a:off x="4567428" y="924560"/>
              <a:ext cx="435864" cy="59634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grpSp>
    </p:spTree>
    <p:extLst>
      <p:ext uri="{BB962C8B-B14F-4D97-AF65-F5344CB8AC3E}">
        <p14:creationId xmlns:p14="http://schemas.microsoft.com/office/powerpoint/2010/main" val="1780927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47800"/>
            <a:ext cx="8229600" cy="1143000"/>
          </a:xfrm>
        </p:spPr>
        <p:txBody>
          <a:bodyPr/>
          <a:lstStyle/>
          <a:p>
            <a:r>
              <a:rPr lang="en-US" dirty="0">
                <a:solidFill>
                  <a:schemeClr val="tx1"/>
                </a:solidFill>
              </a:rPr>
              <a:t>ARTICLE VII - GRADUATION</a:t>
            </a:r>
          </a:p>
        </p:txBody>
      </p:sp>
      <p:sp>
        <p:nvSpPr>
          <p:cNvPr id="2" name="Content Placeholder 1"/>
          <p:cNvSpPr>
            <a:spLocks noGrp="1"/>
          </p:cNvSpPr>
          <p:nvPr>
            <p:ph idx="1"/>
          </p:nvPr>
        </p:nvSpPr>
        <p:spPr>
          <a:xfrm>
            <a:off x="2590800" y="2743200"/>
            <a:ext cx="7315201" cy="2514600"/>
          </a:xfrm>
        </p:spPr>
        <p:txBody>
          <a:bodyPr>
            <a:normAutofit/>
          </a:bodyPr>
          <a:lstStyle/>
          <a:p>
            <a:pPr marL="0" indent="457200">
              <a:lnSpc>
                <a:spcPct val="150000"/>
              </a:lnSpc>
              <a:spcBef>
                <a:spcPts val="600"/>
              </a:spcBef>
              <a:spcAft>
                <a:spcPts val="600"/>
              </a:spcAft>
              <a:buClrTx/>
              <a:buFont typeface="Wingdings" panose="05000000000000000000" pitchFamily="2" charset="2"/>
              <a:buChar char="§"/>
            </a:pPr>
            <a:r>
              <a:rPr lang="en-US" sz="2800" dirty="0">
                <a:solidFill>
                  <a:schemeClr val="tx1"/>
                </a:solidFill>
                <a:latin typeface="Arial" charset="0"/>
                <a:ea typeface="Arial" charset="0"/>
                <a:cs typeface="Arial" charset="0"/>
              </a:rPr>
              <a:t>From Receiving State</a:t>
            </a:r>
          </a:p>
          <a:p>
            <a:pPr marL="0" indent="457200">
              <a:lnSpc>
                <a:spcPct val="150000"/>
              </a:lnSpc>
              <a:spcBef>
                <a:spcPts val="600"/>
              </a:spcBef>
              <a:spcAft>
                <a:spcPts val="600"/>
              </a:spcAft>
              <a:buClrTx/>
              <a:buFont typeface="Wingdings" panose="05000000000000000000" pitchFamily="2" charset="2"/>
              <a:buChar char="§"/>
            </a:pPr>
            <a:r>
              <a:rPr lang="en-US" sz="2800" dirty="0">
                <a:solidFill>
                  <a:schemeClr val="tx1"/>
                </a:solidFill>
                <a:latin typeface="Arial" charset="0"/>
                <a:ea typeface="Arial" charset="0"/>
                <a:cs typeface="Arial" charset="0"/>
              </a:rPr>
              <a:t>From Sending State</a:t>
            </a:r>
          </a:p>
          <a:p>
            <a:pPr marL="0" indent="457200">
              <a:lnSpc>
                <a:spcPct val="150000"/>
              </a:lnSpc>
              <a:spcBef>
                <a:spcPts val="600"/>
              </a:spcBef>
              <a:spcAft>
                <a:spcPts val="600"/>
              </a:spcAft>
              <a:buClrTx/>
              <a:buFont typeface="Wingdings" panose="05000000000000000000" pitchFamily="2" charset="2"/>
              <a:buChar char="§"/>
            </a:pPr>
            <a:r>
              <a:rPr lang="en-US" sz="2800" dirty="0">
                <a:solidFill>
                  <a:schemeClr val="tx1"/>
                </a:solidFill>
                <a:latin typeface="Arial" charset="0"/>
                <a:ea typeface="Arial" charset="0"/>
                <a:cs typeface="Arial" charset="0"/>
              </a:rPr>
              <a:t>Exit Exams </a:t>
            </a:r>
          </a:p>
        </p:txBody>
      </p:sp>
    </p:spTree>
    <p:extLst>
      <p:ext uri="{BB962C8B-B14F-4D97-AF65-F5344CB8AC3E}">
        <p14:creationId xmlns:p14="http://schemas.microsoft.com/office/powerpoint/2010/main" val="80998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066800"/>
            <a:ext cx="8382001" cy="932596"/>
          </a:xfrm>
          <a:prstGeom prst="rect">
            <a:avLst/>
          </a:prstGeom>
        </p:spPr>
        <p:txBody>
          <a:bodyPr>
            <a:noAutofit/>
          </a:bodyPr>
          <a:lstStyle/>
          <a:p>
            <a:pPr>
              <a:lnSpc>
                <a:spcPct val="100000"/>
              </a:lnSpc>
              <a:spcBef>
                <a:spcPts val="600"/>
              </a:spcBef>
              <a:spcAft>
                <a:spcPts val="600"/>
              </a:spcAft>
            </a:pPr>
            <a:r>
              <a:rPr lang="en-US" sz="3200" b="1" dirty="0">
                <a:solidFill>
                  <a:srgbClr val="000000"/>
                </a:solidFill>
              </a:rPr>
              <a:t>Demographics</a:t>
            </a:r>
          </a:p>
        </p:txBody>
      </p:sp>
      <p:sp>
        <p:nvSpPr>
          <p:cNvPr id="5" name="Rectangle 15"/>
          <p:cNvSpPr>
            <a:spLocks noChangeArrowheads="1"/>
          </p:cNvSpPr>
          <p:nvPr/>
        </p:nvSpPr>
        <p:spPr bwMode="auto">
          <a:xfrm>
            <a:off x="1371600" y="1999396"/>
            <a:ext cx="7239000"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buFont typeface="Arial" charset="0"/>
              <a:buChar char="•"/>
            </a:pPr>
            <a:r>
              <a:rPr lang="en-US" sz="2400" dirty="0">
                <a:latin typeface="Arial" charset="0"/>
                <a:ea typeface="Arial" charset="0"/>
                <a:cs typeface="Arial" charset="0"/>
              </a:rPr>
              <a:t>Almost 2M children </a:t>
            </a:r>
            <a:r>
              <a:rPr lang="en-US" sz="2400" i="1" dirty="0">
                <a:latin typeface="Arial" charset="0"/>
                <a:ea typeface="Arial" charset="0"/>
                <a:cs typeface="Arial" charset="0"/>
              </a:rPr>
              <a:t>(Mom, Dad or </a:t>
            </a:r>
            <a:r>
              <a:rPr lang="en-US" sz="2400" i="1" u="sng" dirty="0">
                <a:latin typeface="Arial" charset="0"/>
                <a:ea typeface="Arial" charset="0"/>
                <a:cs typeface="Arial" charset="0"/>
              </a:rPr>
              <a:t>Both</a:t>
            </a:r>
            <a:r>
              <a:rPr lang="en-US" sz="2400" i="1" dirty="0">
                <a:latin typeface="Arial" charset="0"/>
                <a:ea typeface="Arial" charset="0"/>
                <a:cs typeface="Arial" charset="0"/>
              </a:rPr>
              <a:t> Active Duty, Guard or Reserve)</a:t>
            </a:r>
          </a:p>
          <a:p>
            <a:pPr marL="342900" indent="-342900" eaLnBrk="1" hangingPunct="1">
              <a:buFont typeface="Arial" charset="0"/>
              <a:buChar char="•"/>
            </a:pPr>
            <a:endParaRPr lang="en-US" sz="2400" dirty="0">
              <a:latin typeface="Arial" charset="0"/>
              <a:ea typeface="Arial" charset="0"/>
              <a:cs typeface="Arial" charset="0"/>
            </a:endParaRPr>
          </a:p>
          <a:p>
            <a:pPr marL="342900" indent="-342900" eaLnBrk="1" hangingPunct="1">
              <a:buFont typeface="Arial" charset="0"/>
              <a:buChar char="•"/>
            </a:pPr>
            <a:r>
              <a:rPr lang="en-US" sz="2400" dirty="0">
                <a:latin typeface="Arial" charset="0"/>
                <a:ea typeface="Arial" charset="0"/>
                <a:cs typeface="Arial" charset="0"/>
              </a:rPr>
              <a:t>1.1 Million school-aged (5-18)</a:t>
            </a:r>
          </a:p>
          <a:p>
            <a:pPr marL="342900" indent="-342900" eaLnBrk="1" hangingPunct="1">
              <a:buFont typeface="Arial" charset="0"/>
              <a:buChar char="•"/>
            </a:pPr>
            <a:endParaRPr lang="en-US" sz="2400" dirty="0">
              <a:latin typeface="Arial" charset="0"/>
              <a:ea typeface="Arial" charset="0"/>
              <a:cs typeface="Arial" charset="0"/>
            </a:endParaRPr>
          </a:p>
          <a:p>
            <a:pPr marL="342900" indent="-342900" eaLnBrk="1" hangingPunct="1">
              <a:buFont typeface="Arial" charset="0"/>
              <a:buChar char="•"/>
            </a:pPr>
            <a:r>
              <a:rPr lang="en-US" sz="2400" dirty="0">
                <a:latin typeface="Arial" charset="0"/>
                <a:ea typeface="Arial" charset="0"/>
                <a:cs typeface="Arial" charset="0"/>
              </a:rPr>
              <a:t>630,000 children of Active Duty</a:t>
            </a:r>
          </a:p>
          <a:p>
            <a:pPr marL="342900" indent="-342900" eaLnBrk="1" hangingPunct="1">
              <a:buFont typeface="Arial" charset="0"/>
              <a:buChar char="•"/>
            </a:pPr>
            <a:endParaRPr lang="en-US" sz="2400" dirty="0">
              <a:latin typeface="Arial" charset="0"/>
              <a:ea typeface="Arial" charset="0"/>
              <a:cs typeface="Arial" charset="0"/>
            </a:endParaRPr>
          </a:p>
          <a:p>
            <a:pPr marL="342900" indent="-342900" eaLnBrk="1" hangingPunct="1">
              <a:buFont typeface="Arial" charset="0"/>
              <a:buChar char="•"/>
            </a:pPr>
            <a:r>
              <a:rPr lang="en-US" sz="2400" dirty="0">
                <a:latin typeface="Arial" charset="0"/>
                <a:ea typeface="Arial" charset="0"/>
                <a:cs typeface="Arial" charset="0"/>
              </a:rPr>
              <a:t>480,000 children of Guard &amp; Reserves</a:t>
            </a:r>
          </a:p>
          <a:p>
            <a:pPr marL="342900" indent="-342900" eaLnBrk="1" hangingPunct="1">
              <a:buFont typeface="Arial" charset="0"/>
              <a:buChar char="•"/>
            </a:pPr>
            <a:endParaRPr lang="en-US" sz="2400" dirty="0">
              <a:latin typeface="Arial" charset="0"/>
              <a:ea typeface="Arial" charset="0"/>
              <a:cs typeface="Arial" charset="0"/>
            </a:endParaRPr>
          </a:p>
          <a:p>
            <a:pPr marL="342900" indent="-342900" eaLnBrk="1" hangingPunct="1">
              <a:buFont typeface="Arial" charset="0"/>
              <a:buChar char="•"/>
            </a:pPr>
            <a:r>
              <a:rPr lang="en-US" sz="2400" dirty="0">
                <a:latin typeface="Arial" charset="0"/>
                <a:ea typeface="Arial" charset="0"/>
                <a:cs typeface="Arial" charset="0"/>
              </a:rPr>
              <a:t>75% of Active Duty children under age 12</a:t>
            </a:r>
          </a:p>
        </p:txBody>
      </p:sp>
      <p:sp>
        <p:nvSpPr>
          <p:cNvPr id="6" name="Rectangle 5"/>
          <p:cNvSpPr/>
          <p:nvPr/>
        </p:nvSpPr>
        <p:spPr>
          <a:xfrm>
            <a:off x="4875179" y="5765593"/>
            <a:ext cx="4572000" cy="507831"/>
          </a:xfrm>
          <a:prstGeom prst="rect">
            <a:avLst/>
          </a:prstGeom>
        </p:spPr>
        <p:txBody>
          <a:bodyPr>
            <a:spAutoFit/>
          </a:bodyPr>
          <a:lstStyle/>
          <a:p>
            <a:endParaRPr lang="en-US" sz="900" dirty="0">
              <a:latin typeface="Arial"/>
              <a:ea typeface="Arial" charset="0"/>
              <a:cs typeface="Arial"/>
            </a:endParaRPr>
          </a:p>
          <a:p>
            <a:endParaRPr lang="en-US" sz="900" dirty="0">
              <a:latin typeface="Arial"/>
              <a:ea typeface="Arial" charset="0"/>
              <a:cs typeface="Arial"/>
            </a:endParaRPr>
          </a:p>
          <a:p>
            <a:r>
              <a:rPr lang="en-US" sz="900" dirty="0">
                <a:latin typeface="Arial"/>
                <a:ea typeface="Arial" charset="0"/>
                <a:cs typeface="Arial"/>
              </a:rPr>
              <a:t>Data provided by the Military Child Education Coalition (MCEC)</a:t>
            </a:r>
            <a:endParaRPr lang="en-US" sz="900" dirty="0"/>
          </a:p>
        </p:txBody>
      </p:sp>
    </p:spTree>
    <p:extLst>
      <p:ext uri="{BB962C8B-B14F-4D97-AF65-F5344CB8AC3E}">
        <p14:creationId xmlns:p14="http://schemas.microsoft.com/office/powerpoint/2010/main" val="845320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71600"/>
            <a:ext cx="8382000" cy="4724400"/>
          </a:xfrm>
        </p:spPr>
        <p:txBody>
          <a:bodyPr>
            <a:noAutofit/>
          </a:bodyPr>
          <a:lstStyle/>
          <a:p>
            <a:pPr marL="0" indent="0">
              <a:lnSpc>
                <a:spcPct val="150000"/>
              </a:lnSpc>
              <a:spcBef>
                <a:spcPts val="600"/>
              </a:spcBef>
              <a:spcAft>
                <a:spcPts val="600"/>
              </a:spcAft>
              <a:buClrTx/>
              <a:buNone/>
            </a:pPr>
            <a:r>
              <a:rPr lang="en-US" sz="1800" b="1" dirty="0">
                <a:solidFill>
                  <a:schemeClr val="tx1"/>
                </a:solidFill>
                <a:latin typeface="Arial" charset="0"/>
                <a:ea typeface="Arial" charset="0"/>
                <a:cs typeface="Arial" charset="0"/>
              </a:rPr>
              <a:t>Covered</a:t>
            </a:r>
          </a:p>
          <a:p>
            <a:pPr marL="0" indent="457200">
              <a:lnSpc>
                <a:spcPct val="150000"/>
              </a:lnSpc>
              <a:spcBef>
                <a:spcPts val="600"/>
              </a:spcBef>
              <a:spcAft>
                <a:spcPts val="600"/>
              </a:spcAft>
              <a:buClrTx/>
              <a:buFont typeface="Wingdings" panose="05000000000000000000" pitchFamily="2" charset="2"/>
              <a:buChar char="§"/>
            </a:pPr>
            <a:r>
              <a:rPr lang="en-US" sz="1800" dirty="0">
                <a:solidFill>
                  <a:schemeClr val="tx1"/>
                </a:solidFill>
                <a:latin typeface="Arial" charset="0"/>
                <a:ea typeface="Arial" charset="0"/>
                <a:cs typeface="Arial" charset="0"/>
              </a:rPr>
              <a:t>Waiving courses required for graduation if similar course completed </a:t>
            </a:r>
          </a:p>
          <a:p>
            <a:pPr marL="0" indent="457200">
              <a:lnSpc>
                <a:spcPct val="150000"/>
              </a:lnSpc>
              <a:spcBef>
                <a:spcPts val="600"/>
              </a:spcBef>
              <a:spcAft>
                <a:spcPts val="600"/>
              </a:spcAft>
              <a:buClrTx/>
              <a:buFont typeface="Wingdings" panose="05000000000000000000" pitchFamily="2" charset="2"/>
              <a:buChar char="§"/>
            </a:pPr>
            <a:r>
              <a:rPr lang="en-US" sz="1800" dirty="0">
                <a:solidFill>
                  <a:schemeClr val="tx1"/>
                </a:solidFill>
                <a:latin typeface="Arial" charset="0"/>
                <a:ea typeface="Arial" charset="0"/>
                <a:cs typeface="Arial" charset="0"/>
              </a:rPr>
              <a:t>Accepting sending state exit/end-of-course exams, national achievement tests, or alternative testing in lieu of testing requirements for graduation</a:t>
            </a:r>
          </a:p>
          <a:p>
            <a:pPr marL="0" indent="457200">
              <a:lnSpc>
                <a:spcPct val="150000"/>
              </a:lnSpc>
              <a:spcBef>
                <a:spcPts val="600"/>
              </a:spcBef>
              <a:spcAft>
                <a:spcPts val="600"/>
              </a:spcAft>
              <a:buClrTx/>
              <a:buFont typeface="Wingdings" panose="05000000000000000000" pitchFamily="2" charset="2"/>
              <a:buChar char="§"/>
            </a:pPr>
            <a:r>
              <a:rPr lang="en-US" sz="1800" dirty="0">
                <a:solidFill>
                  <a:schemeClr val="tx1"/>
                </a:solidFill>
                <a:latin typeface="Arial" charset="0"/>
                <a:ea typeface="Arial" charset="0"/>
                <a:cs typeface="Arial" charset="0"/>
              </a:rPr>
              <a:t>Allow receipt of a sending school diploma as an alternative to accommodations for exit exams/graduation requirements that the student doesn’t have time to meet</a:t>
            </a:r>
          </a:p>
          <a:p>
            <a:pPr marL="0" indent="457200">
              <a:lnSpc>
                <a:spcPct val="150000"/>
              </a:lnSpc>
              <a:spcBef>
                <a:spcPts val="600"/>
              </a:spcBef>
              <a:spcAft>
                <a:spcPts val="600"/>
              </a:spcAft>
              <a:buClrTx/>
              <a:buFont typeface="Wingdings" panose="05000000000000000000" pitchFamily="2" charset="2"/>
              <a:buChar char="§"/>
            </a:pPr>
            <a:r>
              <a:rPr lang="en-US" sz="1800" dirty="0">
                <a:solidFill>
                  <a:schemeClr val="tx1"/>
                </a:solidFill>
                <a:latin typeface="Arial" charset="0"/>
                <a:ea typeface="Arial" charset="0"/>
                <a:cs typeface="Arial" charset="0"/>
              </a:rPr>
              <a:t>Should a waiver not be granted to a student who would qualify to graduate from the sending school, the LEA shall provide an alternative means for acquiring course work so graduation may occur on time </a:t>
            </a:r>
          </a:p>
        </p:txBody>
      </p:sp>
      <p:sp>
        <p:nvSpPr>
          <p:cNvPr id="5" name="Title 2"/>
          <p:cNvSpPr txBox="1">
            <a:spLocks/>
          </p:cNvSpPr>
          <p:nvPr/>
        </p:nvSpPr>
        <p:spPr>
          <a:xfrm>
            <a:off x="457200" y="609600"/>
            <a:ext cx="8229600" cy="1143000"/>
          </a:xfrm>
          <a:prstGeom prst="rect">
            <a:avLst/>
          </a:prstGeom>
        </p:spPr>
        <p:txBody>
          <a:bodyPr vert="horz" lIns="91440" tIns="45720" rIns="91440" bIns="45720" rtlCol="0" anchor="ctr">
            <a:normAutofit/>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ARTICLE VII - GRADUATION</a:t>
            </a:r>
          </a:p>
        </p:txBody>
      </p:sp>
    </p:spTree>
    <p:extLst>
      <p:ext uri="{BB962C8B-B14F-4D97-AF65-F5344CB8AC3E}">
        <p14:creationId xmlns:p14="http://schemas.microsoft.com/office/powerpoint/2010/main" val="2037854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0099" y="2209800"/>
            <a:ext cx="7543801" cy="3048000"/>
          </a:xfrm>
        </p:spPr>
        <p:txBody>
          <a:bodyPr/>
          <a:lstStyle/>
          <a:p>
            <a:pPr>
              <a:buNone/>
            </a:pPr>
            <a:r>
              <a:rPr lang="en-US" b="1" dirty="0">
                <a:solidFill>
                  <a:srgbClr val="F2682B"/>
                </a:solidFill>
                <a:latin typeface="Arial" charset="0"/>
                <a:ea typeface="Arial" charset="0"/>
                <a:cs typeface="Arial" charset="0"/>
              </a:rPr>
              <a:t>Not covered</a:t>
            </a:r>
          </a:p>
          <a:p>
            <a:pPr marL="0" indent="457200">
              <a:lnSpc>
                <a:spcPct val="150000"/>
              </a:lnSpc>
              <a:spcBef>
                <a:spcPts val="600"/>
              </a:spcBef>
              <a:spcAft>
                <a:spcPts val="600"/>
              </a:spcAft>
              <a:buClrTx/>
              <a:buFont typeface="Wingdings" panose="05000000000000000000" pitchFamily="2" charset="2"/>
              <a:buChar char="§"/>
            </a:pPr>
            <a:r>
              <a:rPr lang="en-US" dirty="0">
                <a:solidFill>
                  <a:srgbClr val="F2682B"/>
                </a:solidFill>
                <a:latin typeface="Arial" charset="0"/>
                <a:ea typeface="Arial" charset="0"/>
                <a:cs typeface="Arial" charset="0"/>
              </a:rPr>
              <a:t>Mandatory waivers….although LEA must show good cause for a denial of waiver</a:t>
            </a:r>
          </a:p>
          <a:p>
            <a:pPr marL="0" indent="457200">
              <a:lnSpc>
                <a:spcPct val="150000"/>
              </a:lnSpc>
              <a:spcBef>
                <a:spcPts val="600"/>
              </a:spcBef>
              <a:spcAft>
                <a:spcPts val="600"/>
              </a:spcAft>
              <a:buClrTx/>
              <a:buFont typeface="Wingdings" panose="05000000000000000000" pitchFamily="2" charset="2"/>
              <a:buChar char="§"/>
            </a:pPr>
            <a:r>
              <a:rPr lang="en-US" dirty="0">
                <a:solidFill>
                  <a:srgbClr val="F2682B"/>
                </a:solidFill>
                <a:latin typeface="Arial" charset="0"/>
                <a:ea typeface="Arial" charset="0"/>
                <a:cs typeface="Arial" charset="0"/>
              </a:rPr>
              <a:t>Mandatory waiver of the exam or acceptance of alternative results</a:t>
            </a:r>
          </a:p>
          <a:p>
            <a:pPr marL="0" indent="457200">
              <a:lnSpc>
                <a:spcPct val="150000"/>
              </a:lnSpc>
              <a:spcBef>
                <a:spcPts val="600"/>
              </a:spcBef>
              <a:spcAft>
                <a:spcPts val="600"/>
              </a:spcAft>
              <a:buClrTx/>
              <a:buFont typeface="Wingdings" panose="05000000000000000000" pitchFamily="2" charset="2"/>
              <a:buChar char="§"/>
            </a:pPr>
            <a:r>
              <a:rPr lang="en-US" dirty="0">
                <a:solidFill>
                  <a:srgbClr val="F2682B"/>
                </a:solidFill>
                <a:latin typeface="Arial" charset="0"/>
                <a:ea typeface="Arial" charset="0"/>
                <a:cs typeface="Arial" charset="0"/>
              </a:rPr>
              <a:t>The right of parents to request a change of graduation requirements in the receiving LEA</a:t>
            </a:r>
          </a:p>
          <a:p>
            <a:endParaRPr lang="en-US" dirty="0">
              <a:solidFill>
                <a:schemeClr val="tx1"/>
              </a:solidFill>
            </a:endParaRPr>
          </a:p>
        </p:txBody>
      </p:sp>
      <p:sp>
        <p:nvSpPr>
          <p:cNvPr id="5" name="Title 2"/>
          <p:cNvSpPr>
            <a:spLocks noGrp="1"/>
          </p:cNvSpPr>
          <p:nvPr>
            <p:ph type="title"/>
          </p:nvPr>
        </p:nvSpPr>
        <p:spPr>
          <a:xfrm>
            <a:off x="480059" y="1066800"/>
            <a:ext cx="8229600" cy="1143000"/>
          </a:xfrm>
        </p:spPr>
        <p:txBody>
          <a:bodyPr/>
          <a:lstStyle/>
          <a:p>
            <a:r>
              <a:rPr lang="en-US" dirty="0"/>
              <a:t>ARTICLE VII - GRADUATION</a:t>
            </a:r>
          </a:p>
        </p:txBody>
      </p:sp>
    </p:spTree>
    <p:extLst>
      <p:ext uri="{BB962C8B-B14F-4D97-AF65-F5344CB8AC3E}">
        <p14:creationId xmlns:p14="http://schemas.microsoft.com/office/powerpoint/2010/main" val="601194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9097" y="1559228"/>
            <a:ext cx="8229600" cy="652245"/>
          </a:xfrm>
          <a:prstGeom prst="rect">
            <a:avLst/>
          </a:prstGeom>
        </p:spPr>
        <p:txBody>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Case Study #6 </a:t>
            </a:r>
          </a:p>
        </p:txBody>
      </p:sp>
      <p:sp>
        <p:nvSpPr>
          <p:cNvPr id="21" name="Rounded Rectangle 4"/>
          <p:cNvSpPr txBox="1"/>
          <p:nvPr/>
        </p:nvSpPr>
        <p:spPr>
          <a:xfrm>
            <a:off x="718645" y="2743200"/>
            <a:ext cx="7990052" cy="18938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marL="342900" indent="-342900" defTabSz="2444750">
              <a:spcBef>
                <a:spcPct val="0"/>
              </a:spcBef>
              <a:spcAft>
                <a:spcPct val="35000"/>
              </a:spcAft>
              <a:buFont typeface="Arial" charset="0"/>
              <a:buChar char="•"/>
            </a:pPr>
            <a:r>
              <a:rPr lang="en-US" sz="2400" dirty="0">
                <a:solidFill>
                  <a:schemeClr val="tx1"/>
                </a:solidFill>
                <a:latin typeface="Arial" charset="0"/>
                <a:ea typeface="Arial" charset="0"/>
                <a:cs typeface="Arial" charset="0"/>
              </a:rPr>
              <a:t>A Senior transferred to a new school, and a few weeks into the year, she was 6 credits short of meeting graduation requirements.  </a:t>
            </a:r>
          </a:p>
          <a:p>
            <a:pPr marL="342900" indent="-342900" defTabSz="2444750">
              <a:spcBef>
                <a:spcPct val="0"/>
              </a:spcBef>
              <a:spcAft>
                <a:spcPct val="35000"/>
              </a:spcAft>
              <a:buFont typeface="Arial" charset="0"/>
              <a:buChar char="•"/>
            </a:pPr>
            <a:r>
              <a:rPr lang="en-US" sz="2400" dirty="0">
                <a:solidFill>
                  <a:schemeClr val="tx1"/>
                </a:solidFill>
                <a:latin typeface="Arial" charset="0"/>
                <a:ea typeface="Arial" charset="0"/>
                <a:cs typeface="Arial" charset="0"/>
              </a:rPr>
              <a:t>The school said that she would need to either take extra courses to make up the credits to graduate, or miss graduation and take summer school. </a:t>
            </a:r>
          </a:p>
        </p:txBody>
      </p:sp>
      <p:sp>
        <p:nvSpPr>
          <p:cNvPr id="12" name="TextBox 11"/>
          <p:cNvSpPr txBox="1"/>
          <p:nvPr/>
        </p:nvSpPr>
        <p:spPr>
          <a:xfrm>
            <a:off x="2667000" y="7391400"/>
            <a:ext cx="7162800" cy="923330"/>
          </a:xfrm>
          <a:prstGeom prst="rect">
            <a:avLst/>
          </a:prstGeom>
          <a:noFill/>
        </p:spPr>
        <p:txBody>
          <a:bodyPr wrap="square" rtlCol="0">
            <a:spAutoFit/>
          </a:bodyPr>
          <a:lstStyle/>
          <a:p>
            <a:pPr algn="ctr"/>
            <a:r>
              <a:rPr lang="en-US" b="1" u="sng" dirty="0">
                <a:solidFill>
                  <a:srgbClr val="F2682B"/>
                </a:solidFill>
                <a:latin typeface="Arial" charset="0"/>
                <a:ea typeface="Arial" charset="0"/>
                <a:cs typeface="Arial" charset="0"/>
              </a:rPr>
              <a:t>TIP: Each situation is unique – gather all the information before determining how the Compact applies.</a:t>
            </a:r>
          </a:p>
          <a:p>
            <a:pPr algn="ctr"/>
            <a:endParaRPr lang="en-US" dirty="0"/>
          </a:p>
        </p:txBody>
      </p:sp>
      <p:sp>
        <p:nvSpPr>
          <p:cNvPr id="3" name="Rectangle 2"/>
          <p:cNvSpPr/>
          <p:nvPr/>
        </p:nvSpPr>
        <p:spPr>
          <a:xfrm>
            <a:off x="1600200" y="5281090"/>
            <a:ext cx="5632315" cy="461665"/>
          </a:xfrm>
          <a:prstGeom prst="rect">
            <a:avLst/>
          </a:prstGeom>
        </p:spPr>
        <p:txBody>
          <a:bodyPr wrap="square">
            <a:spAutoFit/>
          </a:bodyPr>
          <a:lstStyle/>
          <a:p>
            <a:pPr algn="ctr"/>
            <a:r>
              <a:rPr lang="en-US" sz="2400" b="1" dirty="0">
                <a:latin typeface="Arial" charset="0"/>
                <a:ea typeface="Arial" charset="0"/>
                <a:cs typeface="Arial" charset="0"/>
              </a:rPr>
              <a:t>How would you resolve this case?</a:t>
            </a:r>
            <a:endParaRPr lang="en-US" sz="2400" dirty="0"/>
          </a:p>
        </p:txBody>
      </p:sp>
    </p:spTree>
    <p:extLst>
      <p:ext uri="{BB962C8B-B14F-4D97-AF65-F5344CB8AC3E}">
        <p14:creationId xmlns:p14="http://schemas.microsoft.com/office/powerpoint/2010/main" val="34421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219200"/>
            <a:ext cx="8229600" cy="652245"/>
          </a:xfrm>
          <a:prstGeom prst="rect">
            <a:avLst/>
          </a:prstGeom>
        </p:spPr>
        <p:txBody>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Outcome #6</a:t>
            </a:r>
          </a:p>
        </p:txBody>
      </p:sp>
      <p:sp>
        <p:nvSpPr>
          <p:cNvPr id="22" name="TextBox 21"/>
          <p:cNvSpPr txBox="1"/>
          <p:nvPr/>
        </p:nvSpPr>
        <p:spPr>
          <a:xfrm>
            <a:off x="841443" y="1676400"/>
            <a:ext cx="7848600" cy="4062651"/>
          </a:xfrm>
          <a:prstGeom prst="rect">
            <a:avLst/>
          </a:prstGeom>
          <a:noFill/>
        </p:spPr>
        <p:txBody>
          <a:bodyPr wrap="square" rtlCol="0">
            <a:spAutoFit/>
          </a:bodyPr>
          <a:lstStyle/>
          <a:p>
            <a:pPr algn="ctr"/>
            <a:endParaRPr lang="en-US" dirty="0"/>
          </a:p>
          <a:p>
            <a:r>
              <a:rPr lang="en-US" sz="2400" dirty="0">
                <a:latin typeface="Arial" charset="0"/>
                <a:ea typeface="Arial" charset="0"/>
                <a:cs typeface="Arial" charset="0"/>
              </a:rPr>
              <a:t>Under the Article VII,  a student may receive a sending school diploma as an alternative for exit exams/graduation requirements that the student doesn’t have time to meet so they may graduate on time. </a:t>
            </a:r>
          </a:p>
          <a:p>
            <a:endParaRPr lang="en-US" sz="2400" dirty="0">
              <a:latin typeface="Arial" charset="0"/>
              <a:ea typeface="Arial" charset="0"/>
              <a:cs typeface="Arial" charset="0"/>
            </a:endParaRPr>
          </a:p>
          <a:p>
            <a:r>
              <a:rPr lang="en-US" sz="2400" dirty="0">
                <a:latin typeface="Arial" charset="0"/>
                <a:ea typeface="Arial" charset="0"/>
                <a:cs typeface="Arial" charset="0"/>
              </a:rPr>
              <a:t>In this case, both Commissioners and schools worked together to ensure the courses were completed and that the graduation requirements for the sending district were met. </a:t>
            </a:r>
          </a:p>
          <a:p>
            <a:pPr marL="457200" indent="-457200">
              <a:buFont typeface="+mj-lt"/>
              <a:buAutoNum type="arabicPeriod"/>
            </a:pPr>
            <a:endParaRPr lang="en-US" sz="2400" dirty="0">
              <a:latin typeface="Arial" charset="0"/>
              <a:ea typeface="Arial" charset="0"/>
              <a:cs typeface="Arial" charset="0"/>
            </a:endParaRPr>
          </a:p>
        </p:txBody>
      </p:sp>
    </p:spTree>
    <p:extLst>
      <p:ext uri="{BB962C8B-B14F-4D97-AF65-F5344CB8AC3E}">
        <p14:creationId xmlns:p14="http://schemas.microsoft.com/office/powerpoint/2010/main" val="1820839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49326" y="-18645"/>
            <a:ext cx="6456612" cy="6913934"/>
          </a:xfrm>
          <a:prstGeom prst="rect">
            <a:avLst/>
          </a:prstGeom>
        </p:spPr>
      </p:pic>
      <p:sp>
        <p:nvSpPr>
          <p:cNvPr id="6" name="TextBox 5"/>
          <p:cNvSpPr txBox="1"/>
          <p:nvPr/>
        </p:nvSpPr>
        <p:spPr>
          <a:xfrm>
            <a:off x="27906" y="0"/>
            <a:ext cx="1772988" cy="6895289"/>
          </a:xfrm>
          <a:prstGeom prst="rect">
            <a:avLst/>
          </a:prstGeom>
          <a:solidFill>
            <a:srgbClr val="248996"/>
          </a:solidFill>
        </p:spPr>
        <p:txBody>
          <a:bodyPr wrap="square" rtlCol="0">
            <a:spAutoFit/>
          </a:bodyPr>
          <a:lstStyle/>
          <a:p>
            <a:endParaRPr lang="en-US" dirty="0"/>
          </a:p>
        </p:txBody>
      </p:sp>
      <p:sp>
        <p:nvSpPr>
          <p:cNvPr id="5" name="TextBox 4"/>
          <p:cNvSpPr txBox="1"/>
          <p:nvPr/>
        </p:nvSpPr>
        <p:spPr>
          <a:xfrm>
            <a:off x="281069" y="304800"/>
            <a:ext cx="4343400" cy="461665"/>
          </a:xfrm>
          <a:prstGeom prst="rect">
            <a:avLst/>
          </a:prstGeom>
          <a:noFill/>
        </p:spPr>
        <p:txBody>
          <a:bodyPr wrap="square" rtlCol="0">
            <a:spAutoFit/>
          </a:bodyPr>
          <a:lstStyle/>
          <a:p>
            <a:r>
              <a:rPr lang="en-US" sz="2400" b="1">
                <a:solidFill>
                  <a:schemeClr val="bg1"/>
                </a:solidFill>
                <a:latin typeface="Arial" charset="0"/>
                <a:ea typeface="Arial" charset="0"/>
                <a:cs typeface="Arial" charset="0"/>
              </a:rPr>
              <a:t>WHO DO I ASK FOR HELP?</a:t>
            </a:r>
          </a:p>
        </p:txBody>
      </p:sp>
      <p:sp>
        <p:nvSpPr>
          <p:cNvPr id="7" name="TextBox 6"/>
          <p:cNvSpPr txBox="1"/>
          <p:nvPr/>
        </p:nvSpPr>
        <p:spPr>
          <a:xfrm>
            <a:off x="7371012" y="-18645"/>
            <a:ext cx="1772988" cy="6895289"/>
          </a:xfrm>
          <a:prstGeom prst="rect">
            <a:avLst/>
          </a:prstGeom>
          <a:solidFill>
            <a:srgbClr val="248996"/>
          </a:solidFill>
        </p:spPr>
        <p:txBody>
          <a:bodyPr wrap="square" rtlCol="0">
            <a:spAutoFit/>
          </a:bodyPr>
          <a:lstStyle/>
          <a:p>
            <a:endParaRPr lang="en-US" dirty="0"/>
          </a:p>
        </p:txBody>
      </p:sp>
      <p:sp>
        <p:nvSpPr>
          <p:cNvPr id="3" name="Rectangle 2"/>
          <p:cNvSpPr/>
          <p:nvPr/>
        </p:nvSpPr>
        <p:spPr>
          <a:xfrm>
            <a:off x="5638800" y="1066800"/>
            <a:ext cx="3124200" cy="646331"/>
          </a:xfrm>
          <a:prstGeom prst="rect">
            <a:avLst/>
          </a:prstGeom>
          <a:solidFill>
            <a:schemeClr val="accent2">
              <a:lumMod val="20000"/>
              <a:lumOff val="80000"/>
            </a:schemeClr>
          </a:solidFill>
          <a:ln>
            <a:solidFill>
              <a:schemeClr val="tx1"/>
            </a:solidFill>
          </a:ln>
        </p:spPr>
        <p:txBody>
          <a:bodyPr wrap="square">
            <a:spAutoFit/>
          </a:bodyPr>
          <a:lstStyle/>
          <a:p>
            <a:pPr>
              <a:lnSpc>
                <a:spcPct val="100000"/>
              </a:lnSpc>
              <a:spcBef>
                <a:spcPts val="0"/>
              </a:spcBef>
              <a:spcAft>
                <a:spcPts val="0"/>
              </a:spcAft>
              <a:buClrTx/>
            </a:pPr>
            <a:r>
              <a:rPr lang="en-US" sz="1200" b="1" dirty="0">
                <a:latin typeface="Arial" charset="0"/>
                <a:ea typeface="Arial" charset="0"/>
                <a:cs typeface="Arial" charset="0"/>
              </a:rPr>
              <a:t>SLO list by service:</a:t>
            </a:r>
          </a:p>
          <a:p>
            <a:r>
              <a:rPr lang="en-US" sz="1200" b="1" dirty="0">
                <a:latin typeface="Arial" charset="0"/>
                <a:ea typeface="Arial" charset="0"/>
                <a:cs typeface="Arial" charset="0"/>
                <a:hlinkClick r:id="rId4"/>
              </a:rPr>
              <a:t>http://www.dodea.edu/Partnership/schoolLiaisonOfficers.cf</a:t>
            </a:r>
            <a:endParaRPr lang="en-US" sz="1200" b="1" dirty="0">
              <a:latin typeface="Arial" charset="0"/>
              <a:ea typeface="Arial" charset="0"/>
              <a:cs typeface="Arial" charset="0"/>
            </a:endParaRPr>
          </a:p>
        </p:txBody>
      </p:sp>
    </p:spTree>
    <p:extLst>
      <p:ext uri="{BB962C8B-B14F-4D97-AF65-F5344CB8AC3E}">
        <p14:creationId xmlns:p14="http://schemas.microsoft.com/office/powerpoint/2010/main" val="1376106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476655" y="1600200"/>
            <a:ext cx="5168900" cy="2565400"/>
          </a:xfrm>
          <a:prstGeom prst="rect">
            <a:avLst/>
          </a:prstGeom>
        </p:spPr>
      </p:pic>
      <p:sp>
        <p:nvSpPr>
          <p:cNvPr id="5" name="Title 2"/>
          <p:cNvSpPr>
            <a:spLocks noGrp="1"/>
          </p:cNvSpPr>
          <p:nvPr>
            <p:ph type="title"/>
          </p:nvPr>
        </p:nvSpPr>
        <p:spPr>
          <a:xfrm>
            <a:off x="336550" y="291019"/>
            <a:ext cx="4953000" cy="1143000"/>
          </a:xfrm>
        </p:spPr>
        <p:txBody>
          <a:bodyPr>
            <a:normAutofit fontScale="90000"/>
          </a:bodyPr>
          <a:lstStyle/>
          <a:p>
            <a:r>
              <a:rPr lang="en-US" sz="3200" b="1" dirty="0"/>
              <a:t>Snapshot of the Cases Received by the National Office ONLY</a:t>
            </a:r>
          </a:p>
        </p:txBody>
      </p:sp>
      <p:pic>
        <p:nvPicPr>
          <p:cNvPr id="9" name="Picture 8"/>
          <p:cNvPicPr>
            <a:picLocks noChangeAspect="1"/>
          </p:cNvPicPr>
          <p:nvPr/>
        </p:nvPicPr>
        <p:blipFill>
          <a:blip r:embed="rId4"/>
          <a:stretch>
            <a:fillRect/>
          </a:stretch>
        </p:blipFill>
        <p:spPr>
          <a:xfrm>
            <a:off x="3352800" y="4331781"/>
            <a:ext cx="2120900" cy="1447800"/>
          </a:xfrm>
          <a:prstGeom prst="rect">
            <a:avLst/>
          </a:prstGeom>
        </p:spPr>
      </p:pic>
      <p:pic>
        <p:nvPicPr>
          <p:cNvPr id="10" name="Picture 9"/>
          <p:cNvPicPr>
            <a:picLocks noChangeAspect="1"/>
          </p:cNvPicPr>
          <p:nvPr/>
        </p:nvPicPr>
        <p:blipFill>
          <a:blip r:embed="rId5"/>
          <a:stretch>
            <a:fillRect/>
          </a:stretch>
        </p:blipFill>
        <p:spPr>
          <a:xfrm>
            <a:off x="6019800" y="906293"/>
            <a:ext cx="2184400" cy="5359400"/>
          </a:xfrm>
          <a:prstGeom prst="rect">
            <a:avLst/>
          </a:prstGeom>
        </p:spPr>
      </p:pic>
    </p:spTree>
    <p:extLst>
      <p:ext uri="{BB962C8B-B14F-4D97-AF65-F5344CB8AC3E}">
        <p14:creationId xmlns:p14="http://schemas.microsoft.com/office/powerpoint/2010/main" val="1465753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762000" y="774160"/>
            <a:ext cx="8229600" cy="1143000"/>
          </a:xfrm>
        </p:spPr>
        <p:txBody>
          <a:bodyPr>
            <a:normAutofit/>
          </a:bodyPr>
          <a:lstStyle/>
          <a:p>
            <a:r>
              <a:rPr lang="en-US" sz="3200" b="1" dirty="0"/>
              <a:t>Snapshot of the Cases Received by the National Office ONLY</a:t>
            </a:r>
          </a:p>
        </p:txBody>
      </p:sp>
      <p:sp>
        <p:nvSpPr>
          <p:cNvPr id="3" name="TextBox 2"/>
          <p:cNvSpPr txBox="1"/>
          <p:nvPr/>
        </p:nvSpPr>
        <p:spPr>
          <a:xfrm>
            <a:off x="5501997" y="6019800"/>
            <a:ext cx="3810000" cy="307777"/>
          </a:xfrm>
          <a:prstGeom prst="rect">
            <a:avLst/>
          </a:prstGeom>
          <a:noFill/>
        </p:spPr>
        <p:txBody>
          <a:bodyPr wrap="square" rtlCol="0">
            <a:spAutoFit/>
          </a:bodyPr>
          <a:lstStyle/>
          <a:p>
            <a:r>
              <a:rPr lang="en-US" sz="1400" dirty="0">
                <a:latin typeface="Arial" charset="0"/>
                <a:ea typeface="Arial" charset="0"/>
                <a:cs typeface="Arial" charset="0"/>
              </a:rPr>
              <a:t>Cases received between 7/1/16-8/30/17</a:t>
            </a:r>
          </a:p>
        </p:txBody>
      </p:sp>
      <p:pic>
        <p:nvPicPr>
          <p:cNvPr id="4" name="Picture 3"/>
          <p:cNvPicPr>
            <a:picLocks noChangeAspect="1"/>
          </p:cNvPicPr>
          <p:nvPr/>
        </p:nvPicPr>
        <p:blipFill>
          <a:blip r:embed="rId3"/>
          <a:stretch>
            <a:fillRect/>
          </a:stretch>
        </p:blipFill>
        <p:spPr>
          <a:xfrm>
            <a:off x="-10058400" y="774160"/>
            <a:ext cx="5499100" cy="6299200"/>
          </a:xfrm>
          <a:prstGeom prst="rect">
            <a:avLst/>
          </a:prstGeom>
        </p:spPr>
      </p:pic>
      <p:sp>
        <p:nvSpPr>
          <p:cNvPr id="6" name="Content Placeholder 5"/>
          <p:cNvSpPr>
            <a:spLocks noGrp="1"/>
          </p:cNvSpPr>
          <p:nvPr>
            <p:ph idx="1"/>
          </p:nvPr>
        </p:nvSpPr>
        <p:spPr/>
        <p:txBody>
          <a:bodyPr>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8" name="Picture 7"/>
          <p:cNvPicPr>
            <a:picLocks noChangeAspect="1"/>
          </p:cNvPicPr>
          <p:nvPr/>
        </p:nvPicPr>
        <p:blipFill>
          <a:blip r:embed="rId4"/>
          <a:stretch>
            <a:fillRect/>
          </a:stretch>
        </p:blipFill>
        <p:spPr>
          <a:xfrm>
            <a:off x="747409" y="1907432"/>
            <a:ext cx="8067217" cy="3844237"/>
          </a:xfrm>
          <a:prstGeom prst="rect">
            <a:avLst/>
          </a:prstGeom>
        </p:spPr>
      </p:pic>
    </p:spTree>
    <p:extLst>
      <p:ext uri="{BB962C8B-B14F-4D97-AF65-F5344CB8AC3E}">
        <p14:creationId xmlns:p14="http://schemas.microsoft.com/office/powerpoint/2010/main" val="1789303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95300" y="533400"/>
            <a:ext cx="8153400" cy="1143000"/>
          </a:xfrm>
        </p:spPr>
        <p:txBody>
          <a:bodyPr>
            <a:normAutofit/>
          </a:bodyPr>
          <a:lstStyle/>
          <a:p>
            <a:r>
              <a:rPr lang="en-US" sz="3200" b="1" dirty="0"/>
              <a:t>Snapshot of the Cases Received by the National Office ONLY</a:t>
            </a:r>
          </a:p>
        </p:txBody>
      </p:sp>
      <p:sp>
        <p:nvSpPr>
          <p:cNvPr id="3" name="TextBox 2"/>
          <p:cNvSpPr txBox="1"/>
          <p:nvPr/>
        </p:nvSpPr>
        <p:spPr>
          <a:xfrm>
            <a:off x="5241452" y="5998778"/>
            <a:ext cx="3810000" cy="307777"/>
          </a:xfrm>
          <a:prstGeom prst="rect">
            <a:avLst/>
          </a:prstGeom>
          <a:noFill/>
        </p:spPr>
        <p:txBody>
          <a:bodyPr wrap="square" rtlCol="0">
            <a:spAutoFit/>
          </a:bodyPr>
          <a:lstStyle/>
          <a:p>
            <a:r>
              <a:rPr lang="en-US" sz="1400" dirty="0">
                <a:latin typeface="Arial" charset="0"/>
                <a:ea typeface="Arial" charset="0"/>
                <a:cs typeface="Arial" charset="0"/>
              </a:rPr>
              <a:t>Cases received between 7/1/16-8/30/17</a:t>
            </a:r>
          </a:p>
        </p:txBody>
      </p:sp>
      <p:sp>
        <p:nvSpPr>
          <p:cNvPr id="6" name="Content Placeholder 5"/>
          <p:cNvSpPr>
            <a:spLocks noGrp="1"/>
          </p:cNvSpPr>
          <p:nvPr>
            <p:ph idx="1"/>
          </p:nvPr>
        </p:nvSpPr>
        <p:spPr/>
        <p:txBody>
          <a:bodyPr>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9" name="Picture 8"/>
          <p:cNvPicPr>
            <a:picLocks noChangeAspect="1"/>
          </p:cNvPicPr>
          <p:nvPr/>
        </p:nvPicPr>
        <p:blipFill>
          <a:blip r:embed="rId3"/>
          <a:stretch>
            <a:fillRect/>
          </a:stretch>
        </p:blipFill>
        <p:spPr>
          <a:xfrm>
            <a:off x="1101725" y="1475611"/>
            <a:ext cx="6746875" cy="4508575"/>
          </a:xfrm>
          <a:prstGeom prst="rect">
            <a:avLst/>
          </a:prstGeom>
        </p:spPr>
      </p:pic>
    </p:spTree>
    <p:extLst>
      <p:ext uri="{BB962C8B-B14F-4D97-AF65-F5344CB8AC3E}">
        <p14:creationId xmlns:p14="http://schemas.microsoft.com/office/powerpoint/2010/main" val="12731076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22960" y="286604"/>
            <a:ext cx="7543800" cy="1450757"/>
          </a:xfrm>
          <a:prstGeom prst="rect">
            <a:avLst/>
          </a:prstGeom>
        </p:spPr>
        <p:txBody>
          <a:bodyPr/>
          <a:lstStyle/>
          <a:p>
            <a:r>
              <a:rPr lang="en-US" dirty="0"/>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939" y="1143000"/>
            <a:ext cx="6928121" cy="4954368"/>
          </a:xfrm>
          <a:prstGeom prst="rect">
            <a:avLst/>
          </a:prstGeom>
        </p:spPr>
      </p:pic>
    </p:spTree>
    <p:extLst>
      <p:ext uri="{BB962C8B-B14F-4D97-AF65-F5344CB8AC3E}">
        <p14:creationId xmlns:p14="http://schemas.microsoft.com/office/powerpoint/2010/main" val="12024136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457199" y="1752600"/>
            <a:ext cx="8229602" cy="4419600"/>
          </a:xfrm>
          <a:prstGeom prst="rect">
            <a:avLst/>
          </a:prstGeom>
          <a:solidFill>
            <a:schemeClr val="bg2"/>
          </a:solidFill>
          <a:ln>
            <a:solidFill>
              <a:srgbClr val="F2682B"/>
            </a:solidFill>
          </a:ln>
        </p:spPr>
        <p:txBody>
          <a:bodyPr>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endParaRPr lang="en-US" sz="2600" b="1" dirty="0">
              <a:latin typeface="Arial" charset="0"/>
              <a:ea typeface="Arial" charset="0"/>
              <a:cs typeface="Arial" charset="0"/>
            </a:endParaRPr>
          </a:p>
          <a:p>
            <a:pPr algn="ctr"/>
            <a:r>
              <a:rPr lang="en-US" sz="2600" b="1" dirty="0">
                <a:latin typeface="Arial" charset="0"/>
                <a:ea typeface="Arial" charset="0"/>
                <a:cs typeface="Arial" charset="0"/>
              </a:rPr>
              <a:t>Cherise Imai</a:t>
            </a:r>
          </a:p>
          <a:p>
            <a:pPr algn="ctr"/>
            <a:r>
              <a:rPr lang="en-US" sz="2600" dirty="0">
                <a:latin typeface="Arial" charset="0"/>
                <a:ea typeface="Arial" charset="0"/>
                <a:cs typeface="Arial" charset="0"/>
              </a:rPr>
              <a:t>Executive Director</a:t>
            </a:r>
          </a:p>
          <a:p>
            <a:pPr algn="ctr"/>
            <a:r>
              <a:rPr lang="en-US" sz="2600" dirty="0">
                <a:latin typeface="Arial" charset="0"/>
                <a:ea typeface="Arial" charset="0"/>
                <a:cs typeface="Arial" charset="0"/>
              </a:rPr>
              <a:t>1776 Avenue of the States</a:t>
            </a:r>
          </a:p>
          <a:p>
            <a:pPr algn="ctr"/>
            <a:r>
              <a:rPr lang="en-US" sz="2600" dirty="0">
                <a:latin typeface="Arial" charset="0"/>
                <a:ea typeface="Arial" charset="0"/>
                <a:cs typeface="Arial" charset="0"/>
              </a:rPr>
              <a:t>   Lexington, KY 40509</a:t>
            </a:r>
          </a:p>
          <a:p>
            <a:pPr algn="ctr"/>
            <a:r>
              <a:rPr lang="en-US" sz="2600" dirty="0">
                <a:latin typeface="Arial" charset="0"/>
                <a:ea typeface="Arial" charset="0"/>
                <a:cs typeface="Arial" charset="0"/>
              </a:rPr>
              <a:t>   Bus: 859-244-8069 or </a:t>
            </a:r>
            <a:r>
              <a:rPr lang="en-US" sz="2600" dirty="0">
                <a:latin typeface="Arial" charset="0"/>
                <a:ea typeface="Arial" charset="0"/>
                <a:cs typeface="Arial" charset="0"/>
                <a:hlinkClick r:id="rId3"/>
              </a:rPr>
              <a:t>cimai@csg.org</a:t>
            </a:r>
            <a:endParaRPr lang="en-US" sz="2600" dirty="0">
              <a:latin typeface="Arial" charset="0"/>
              <a:ea typeface="Arial" charset="0"/>
              <a:cs typeface="Arial" charset="0"/>
            </a:endParaRPr>
          </a:p>
          <a:p>
            <a:pPr algn="ctr"/>
            <a:endParaRPr lang="en-US" sz="2600" dirty="0">
              <a:latin typeface="Arial" charset="0"/>
              <a:ea typeface="Arial" charset="0"/>
              <a:cs typeface="Arial" charset="0"/>
            </a:endParaRPr>
          </a:p>
          <a:p>
            <a:pPr algn="ctr"/>
            <a:r>
              <a:rPr lang="en-US" sz="2600" b="1" dirty="0">
                <a:latin typeface="Arial" charset="0"/>
                <a:ea typeface="Arial" charset="0"/>
                <a:cs typeface="Arial" charset="0"/>
              </a:rPr>
              <a:t>Richard Pryor</a:t>
            </a:r>
          </a:p>
          <a:p>
            <a:pPr algn="ctr"/>
            <a:r>
              <a:rPr lang="en-US" sz="2600" dirty="0">
                <a:latin typeface="Arial" charset="0"/>
                <a:ea typeface="Arial" charset="0"/>
                <a:cs typeface="Arial" charset="0"/>
              </a:rPr>
              <a:t>Communications Associate</a:t>
            </a:r>
          </a:p>
          <a:p>
            <a:pPr algn="ctr"/>
            <a:r>
              <a:rPr lang="en-US" sz="2600" dirty="0">
                <a:latin typeface="Arial" charset="0"/>
                <a:ea typeface="Arial" charset="0"/>
                <a:cs typeface="Arial" charset="0"/>
              </a:rPr>
              <a:t>Bus: 859-244-8133 or </a:t>
            </a:r>
            <a:r>
              <a:rPr lang="en-US" sz="2600" dirty="0" err="1">
                <a:latin typeface="Arial" charset="0"/>
                <a:ea typeface="Arial" charset="0"/>
                <a:cs typeface="Arial" charset="0"/>
              </a:rPr>
              <a:t>rpryor@csg.org</a:t>
            </a:r>
            <a:endParaRPr lang="en-US" sz="2600" dirty="0">
              <a:latin typeface="Arial" charset="0"/>
              <a:ea typeface="Arial" charset="0"/>
              <a:cs typeface="Arial" charset="0"/>
            </a:endParaRPr>
          </a:p>
          <a:p>
            <a:pPr marL="0" indent="0" algn="ctr">
              <a:lnSpc>
                <a:spcPct val="120000"/>
              </a:lnSpc>
              <a:spcBef>
                <a:spcPts val="0"/>
              </a:spcBef>
              <a:spcAft>
                <a:spcPts val="0"/>
              </a:spcAft>
              <a:buFont typeface="Calibri" panose="020F0502020204030204" pitchFamily="34" charset="0"/>
              <a:buNone/>
            </a:pPr>
            <a:endParaRPr lang="en-US" sz="2400" dirty="0">
              <a:solidFill>
                <a:schemeClr val="tx1"/>
              </a:solidFill>
              <a:latin typeface="Arial" charset="0"/>
              <a:ea typeface="Arial" charset="0"/>
              <a:cs typeface="Arial" charset="0"/>
            </a:endParaRPr>
          </a:p>
          <a:p>
            <a:pPr marL="0" indent="0" algn="ctr">
              <a:lnSpc>
                <a:spcPct val="120000"/>
              </a:lnSpc>
              <a:spcBef>
                <a:spcPts val="0"/>
              </a:spcBef>
              <a:spcAft>
                <a:spcPts val="0"/>
              </a:spcAft>
              <a:buFont typeface="Calibri" panose="020F0502020204030204" pitchFamily="34" charset="0"/>
              <a:buNone/>
            </a:pPr>
            <a:r>
              <a:rPr lang="en-US" sz="2400" dirty="0">
                <a:solidFill>
                  <a:schemeClr val="tx1"/>
                </a:solidFill>
                <a:latin typeface="Arial" charset="0"/>
                <a:ea typeface="Arial" charset="0"/>
                <a:cs typeface="Arial" charset="0"/>
              </a:rPr>
              <a:t>Website: </a:t>
            </a:r>
            <a:r>
              <a:rPr lang="en-US" sz="2400" dirty="0">
                <a:solidFill>
                  <a:schemeClr val="tx1"/>
                </a:solidFill>
                <a:latin typeface="Arial" charset="0"/>
                <a:ea typeface="Arial" charset="0"/>
                <a:cs typeface="Arial" charset="0"/>
                <a:hlinkClick r:id="rId4"/>
              </a:rPr>
              <a:t>www.mic3.net</a:t>
            </a:r>
            <a:endParaRPr lang="en-US" sz="2400" dirty="0">
              <a:solidFill>
                <a:schemeClr val="tx1"/>
              </a:solidFill>
              <a:latin typeface="Arial" charset="0"/>
              <a:ea typeface="Arial" charset="0"/>
              <a:cs typeface="Arial" charset="0"/>
            </a:endParaRPr>
          </a:p>
          <a:p>
            <a:pPr marL="0" indent="0" algn="ctr">
              <a:lnSpc>
                <a:spcPct val="120000"/>
              </a:lnSpc>
              <a:spcBef>
                <a:spcPts val="0"/>
              </a:spcBef>
              <a:spcAft>
                <a:spcPts val="600"/>
              </a:spcAft>
              <a:buFont typeface="Calibri" panose="020F0502020204030204" pitchFamily="34" charset="0"/>
              <a:buNone/>
            </a:pPr>
            <a:endParaRPr lang="en-US" sz="2800" dirty="0">
              <a:solidFill>
                <a:schemeClr val="bg1"/>
              </a:solidFill>
              <a:latin typeface="Arial" charset="0"/>
              <a:ea typeface="Arial" charset="0"/>
              <a:cs typeface="Arial" charset="0"/>
            </a:endParaRPr>
          </a:p>
        </p:txBody>
      </p:sp>
      <p:sp>
        <p:nvSpPr>
          <p:cNvPr id="4" name="Title 2"/>
          <p:cNvSpPr txBox="1">
            <a:spLocks/>
          </p:cNvSpPr>
          <p:nvPr/>
        </p:nvSpPr>
        <p:spPr>
          <a:xfrm>
            <a:off x="495300" y="1143000"/>
            <a:ext cx="8153400" cy="1143000"/>
          </a:xfrm>
          <a:prstGeom prst="rect">
            <a:avLst/>
          </a:prstGeom>
        </p:spPr>
        <p:txBody>
          <a:bodyPr>
            <a:normAutofit/>
          </a:bodyPr>
          <a:lstStyle>
            <a:lvl1pPr algn="ctr" defTabSz="914400" rtl="0" eaLnBrk="1" latinLnBrk="0" hangingPunct="1">
              <a:lnSpc>
                <a:spcPct val="85000"/>
              </a:lnSpc>
              <a:spcBef>
                <a:spcPct val="0"/>
              </a:spcBef>
              <a:buNone/>
              <a:defRPr sz="4000" kern="1200" spc="-50" baseline="0">
                <a:solidFill>
                  <a:schemeClr val="tx1">
                    <a:lumMod val="75000"/>
                    <a:lumOff val="25000"/>
                  </a:schemeClr>
                </a:solidFill>
                <a:latin typeface="Arial"/>
                <a:ea typeface="+mj-ea"/>
                <a:cs typeface="Arial"/>
              </a:defRPr>
            </a:lvl1pPr>
          </a:lstStyle>
          <a:p>
            <a:r>
              <a:rPr lang="en-US" sz="3200" b="1" dirty="0"/>
              <a:t>National Office Staff</a:t>
            </a:r>
          </a:p>
        </p:txBody>
      </p:sp>
    </p:spTree>
    <p:extLst>
      <p:ext uri="{BB962C8B-B14F-4D97-AF65-F5344CB8AC3E}">
        <p14:creationId xmlns:p14="http://schemas.microsoft.com/office/powerpoint/2010/main" val="1145853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75179" y="5765593"/>
            <a:ext cx="4572000" cy="507831"/>
          </a:xfrm>
          <a:prstGeom prst="rect">
            <a:avLst/>
          </a:prstGeom>
        </p:spPr>
        <p:txBody>
          <a:bodyPr>
            <a:spAutoFit/>
          </a:bodyPr>
          <a:lstStyle/>
          <a:p>
            <a:endParaRPr lang="en-US" sz="900" dirty="0">
              <a:latin typeface="Arial"/>
              <a:ea typeface="Arial" charset="0"/>
              <a:cs typeface="Arial"/>
            </a:endParaRPr>
          </a:p>
          <a:p>
            <a:endParaRPr lang="en-US" sz="900" dirty="0">
              <a:latin typeface="Arial"/>
              <a:ea typeface="Arial" charset="0"/>
              <a:cs typeface="Arial"/>
            </a:endParaRPr>
          </a:p>
          <a:p>
            <a:r>
              <a:rPr lang="en-US" sz="900" dirty="0">
                <a:latin typeface="Arial"/>
                <a:ea typeface="Arial" charset="0"/>
                <a:cs typeface="Arial"/>
              </a:rPr>
              <a:t>Data provided by the Military Child Education Coalition (MCEC)</a:t>
            </a:r>
            <a:endParaRPr lang="en-US" sz="9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07" y="203054"/>
            <a:ext cx="4844374" cy="6269189"/>
          </a:xfrm>
          <a:prstGeom prst="rect">
            <a:avLst/>
          </a:prstGeom>
        </p:spPr>
      </p:pic>
      <p:sp>
        <p:nvSpPr>
          <p:cNvPr id="4" name="TextBox 3"/>
          <p:cNvSpPr txBox="1"/>
          <p:nvPr/>
        </p:nvSpPr>
        <p:spPr>
          <a:xfrm>
            <a:off x="5484779" y="1916814"/>
            <a:ext cx="3352800" cy="3170099"/>
          </a:xfrm>
          <a:prstGeom prst="rect">
            <a:avLst/>
          </a:prstGeom>
          <a:noFill/>
        </p:spPr>
        <p:txBody>
          <a:bodyPr wrap="square" rtlCol="0">
            <a:spAutoFit/>
          </a:bodyPr>
          <a:lstStyle/>
          <a:p>
            <a:pPr marL="342900" indent="-342900">
              <a:buAutoNum type="arabicPeriod"/>
            </a:pPr>
            <a:r>
              <a:rPr lang="en-US" sz="2000" dirty="0">
                <a:latin typeface="Arial" charset="0"/>
                <a:ea typeface="Arial" charset="0"/>
                <a:cs typeface="Arial" charset="0"/>
              </a:rPr>
              <a:t>Virginia </a:t>
            </a:r>
            <a:r>
              <a:rPr lang="mr-IN" sz="2000" dirty="0">
                <a:latin typeface="Arial" charset="0"/>
                <a:ea typeface="Arial" charset="0"/>
                <a:cs typeface="Arial" charset="0"/>
              </a:rPr>
              <a:t>–</a:t>
            </a:r>
            <a:r>
              <a:rPr lang="en-US" sz="2000" dirty="0">
                <a:latin typeface="Arial" charset="0"/>
                <a:ea typeface="Arial" charset="0"/>
                <a:cs typeface="Arial" charset="0"/>
              </a:rPr>
              <a:t> 70,380</a:t>
            </a:r>
          </a:p>
          <a:p>
            <a:pPr marL="342900" indent="-342900">
              <a:buAutoNum type="arabicPeriod"/>
            </a:pPr>
            <a:r>
              <a:rPr lang="en-US" sz="2000" dirty="0">
                <a:latin typeface="Arial" charset="0"/>
                <a:ea typeface="Arial" charset="0"/>
                <a:cs typeface="Arial" charset="0"/>
              </a:rPr>
              <a:t>Texas </a:t>
            </a:r>
            <a:r>
              <a:rPr lang="mr-IN" sz="2000" dirty="0">
                <a:latin typeface="Arial" charset="0"/>
                <a:ea typeface="Arial" charset="0"/>
                <a:cs typeface="Arial" charset="0"/>
              </a:rPr>
              <a:t>–</a:t>
            </a:r>
            <a:r>
              <a:rPr lang="en-US" sz="2000" dirty="0">
                <a:latin typeface="Arial" charset="0"/>
                <a:ea typeface="Arial" charset="0"/>
                <a:cs typeface="Arial" charset="0"/>
              </a:rPr>
              <a:t> 62,368</a:t>
            </a:r>
          </a:p>
          <a:p>
            <a:pPr marL="342900" indent="-342900">
              <a:buAutoNum type="arabicPeriod"/>
            </a:pPr>
            <a:r>
              <a:rPr lang="en-US" sz="2000" dirty="0">
                <a:latin typeface="Arial" charset="0"/>
                <a:ea typeface="Arial" charset="0"/>
                <a:cs typeface="Arial" charset="0"/>
              </a:rPr>
              <a:t>California </a:t>
            </a:r>
            <a:r>
              <a:rPr lang="mr-IN" sz="2000" dirty="0">
                <a:latin typeface="Arial" charset="0"/>
                <a:ea typeface="Arial" charset="0"/>
                <a:cs typeface="Arial" charset="0"/>
              </a:rPr>
              <a:t>–</a:t>
            </a:r>
            <a:r>
              <a:rPr lang="en-US" sz="2000" dirty="0">
                <a:latin typeface="Arial" charset="0"/>
                <a:ea typeface="Arial" charset="0"/>
                <a:cs typeface="Arial" charset="0"/>
              </a:rPr>
              <a:t> 58,005</a:t>
            </a:r>
          </a:p>
          <a:p>
            <a:pPr marL="342900" indent="-342900">
              <a:buAutoNum type="arabicPeriod"/>
            </a:pPr>
            <a:r>
              <a:rPr lang="en-US" sz="2000" dirty="0" err="1">
                <a:latin typeface="Arial" charset="0"/>
                <a:ea typeface="Arial" charset="0"/>
                <a:cs typeface="Arial" charset="0"/>
              </a:rPr>
              <a:t>NCarolina</a:t>
            </a:r>
            <a:r>
              <a:rPr lang="en-US" sz="2000" dirty="0">
                <a:latin typeface="Arial" charset="0"/>
                <a:ea typeface="Arial" charset="0"/>
                <a:cs typeface="Arial" charset="0"/>
              </a:rPr>
              <a:t> </a:t>
            </a:r>
            <a:r>
              <a:rPr lang="mr-IN" sz="2000" dirty="0">
                <a:latin typeface="Arial" charset="0"/>
                <a:ea typeface="Arial" charset="0"/>
                <a:cs typeface="Arial" charset="0"/>
              </a:rPr>
              <a:t>–</a:t>
            </a:r>
            <a:r>
              <a:rPr lang="en-US" sz="2000" dirty="0">
                <a:latin typeface="Arial" charset="0"/>
                <a:ea typeface="Arial" charset="0"/>
                <a:cs typeface="Arial" charset="0"/>
              </a:rPr>
              <a:t> 44,251</a:t>
            </a:r>
          </a:p>
          <a:p>
            <a:pPr marL="342900" indent="-342900">
              <a:buAutoNum type="arabicPeriod"/>
            </a:pPr>
            <a:r>
              <a:rPr lang="en-US" sz="2000" dirty="0">
                <a:latin typeface="Arial" charset="0"/>
                <a:ea typeface="Arial" charset="0"/>
                <a:cs typeface="Arial" charset="0"/>
              </a:rPr>
              <a:t>Florida </a:t>
            </a:r>
            <a:r>
              <a:rPr lang="mr-IN" sz="2000" dirty="0">
                <a:latin typeface="Arial" charset="0"/>
                <a:ea typeface="Arial" charset="0"/>
                <a:cs typeface="Arial" charset="0"/>
              </a:rPr>
              <a:t>–</a:t>
            </a:r>
            <a:r>
              <a:rPr lang="en-US" sz="2000" dirty="0">
                <a:latin typeface="Arial" charset="0"/>
                <a:ea typeface="Arial" charset="0"/>
                <a:cs typeface="Arial" charset="0"/>
              </a:rPr>
              <a:t> 38,696</a:t>
            </a:r>
          </a:p>
          <a:p>
            <a:pPr marL="342900" indent="-342900">
              <a:buAutoNum type="arabicPeriod"/>
            </a:pPr>
            <a:r>
              <a:rPr lang="en-US" sz="2000" dirty="0">
                <a:latin typeface="Arial" charset="0"/>
                <a:ea typeface="Arial" charset="0"/>
                <a:cs typeface="Arial" charset="0"/>
              </a:rPr>
              <a:t>Georgia </a:t>
            </a:r>
            <a:r>
              <a:rPr lang="mr-IN" sz="2000" dirty="0">
                <a:latin typeface="Arial" charset="0"/>
                <a:ea typeface="Arial" charset="0"/>
                <a:cs typeface="Arial" charset="0"/>
              </a:rPr>
              <a:t>–</a:t>
            </a:r>
            <a:r>
              <a:rPr lang="en-US" sz="2000" dirty="0">
                <a:latin typeface="Arial" charset="0"/>
                <a:ea typeface="Arial" charset="0"/>
                <a:cs typeface="Arial" charset="0"/>
              </a:rPr>
              <a:t> 31,384</a:t>
            </a:r>
          </a:p>
          <a:p>
            <a:pPr marL="342900" indent="-342900">
              <a:buAutoNum type="arabicPeriod"/>
            </a:pPr>
            <a:r>
              <a:rPr lang="en-US" sz="2000" dirty="0">
                <a:latin typeface="Arial" charset="0"/>
                <a:ea typeface="Arial" charset="0"/>
                <a:cs typeface="Arial" charset="0"/>
              </a:rPr>
              <a:t>Washington </a:t>
            </a:r>
            <a:r>
              <a:rPr lang="mr-IN" sz="2000" dirty="0">
                <a:latin typeface="Arial" charset="0"/>
                <a:ea typeface="Arial" charset="0"/>
                <a:cs typeface="Arial" charset="0"/>
              </a:rPr>
              <a:t>–</a:t>
            </a:r>
            <a:r>
              <a:rPr lang="en-US" sz="2000" dirty="0">
                <a:latin typeface="Arial" charset="0"/>
                <a:ea typeface="Arial" charset="0"/>
                <a:cs typeface="Arial" charset="0"/>
              </a:rPr>
              <a:t> 27,482</a:t>
            </a:r>
          </a:p>
          <a:p>
            <a:pPr marL="342900" indent="-342900">
              <a:buAutoNum type="arabicPeriod"/>
            </a:pPr>
            <a:r>
              <a:rPr lang="en-US" sz="2000" dirty="0">
                <a:latin typeface="Arial" charset="0"/>
                <a:ea typeface="Arial" charset="0"/>
                <a:cs typeface="Arial" charset="0"/>
              </a:rPr>
              <a:t>Hawaii </a:t>
            </a:r>
            <a:r>
              <a:rPr lang="mr-IN" sz="2000" dirty="0">
                <a:latin typeface="Arial" charset="0"/>
                <a:ea typeface="Arial" charset="0"/>
                <a:cs typeface="Arial" charset="0"/>
              </a:rPr>
              <a:t>–</a:t>
            </a:r>
            <a:r>
              <a:rPr lang="en-US" sz="2000" dirty="0">
                <a:latin typeface="Arial" charset="0"/>
                <a:ea typeface="Arial" charset="0"/>
                <a:cs typeface="Arial" charset="0"/>
              </a:rPr>
              <a:t> 19,992</a:t>
            </a:r>
          </a:p>
          <a:p>
            <a:pPr marL="342900" indent="-342900">
              <a:buAutoNum type="arabicPeriod"/>
            </a:pPr>
            <a:r>
              <a:rPr lang="en-US" sz="2000" dirty="0">
                <a:latin typeface="Arial" charset="0"/>
                <a:ea typeface="Arial" charset="0"/>
                <a:cs typeface="Arial" charset="0"/>
              </a:rPr>
              <a:t>Colorado </a:t>
            </a:r>
            <a:r>
              <a:rPr lang="mr-IN" sz="2000" dirty="0">
                <a:latin typeface="Arial" charset="0"/>
                <a:ea typeface="Arial" charset="0"/>
                <a:cs typeface="Arial" charset="0"/>
              </a:rPr>
              <a:t>–</a:t>
            </a:r>
            <a:r>
              <a:rPr lang="en-US" sz="2000" dirty="0">
                <a:latin typeface="Arial" charset="0"/>
                <a:ea typeface="Arial" charset="0"/>
                <a:cs typeface="Arial" charset="0"/>
              </a:rPr>
              <a:t> 19,179</a:t>
            </a:r>
          </a:p>
          <a:p>
            <a:pPr marL="342900" indent="-342900">
              <a:buAutoNum type="arabicPeriod"/>
            </a:pPr>
            <a:r>
              <a:rPr lang="en-US" sz="2000" dirty="0">
                <a:latin typeface="Arial" charset="0"/>
                <a:ea typeface="Arial" charset="0"/>
                <a:cs typeface="Arial" charset="0"/>
              </a:rPr>
              <a:t>Maryland </a:t>
            </a:r>
            <a:r>
              <a:rPr lang="mr-IN" sz="2000" dirty="0">
                <a:latin typeface="Arial" charset="0"/>
                <a:ea typeface="Arial" charset="0"/>
                <a:cs typeface="Arial" charset="0"/>
              </a:rPr>
              <a:t>–</a:t>
            </a:r>
            <a:r>
              <a:rPr lang="en-US" sz="2000" dirty="0">
                <a:latin typeface="Arial" charset="0"/>
                <a:ea typeface="Arial" charset="0"/>
                <a:cs typeface="Arial" charset="0"/>
              </a:rPr>
              <a:t> 18,850</a:t>
            </a:r>
          </a:p>
        </p:txBody>
      </p:sp>
      <p:sp>
        <p:nvSpPr>
          <p:cNvPr id="8" name="Title 1"/>
          <p:cNvSpPr txBox="1">
            <a:spLocks/>
          </p:cNvSpPr>
          <p:nvPr/>
        </p:nvSpPr>
        <p:spPr>
          <a:xfrm>
            <a:off x="2474067" y="984218"/>
            <a:ext cx="8382001" cy="932596"/>
          </a:xfrm>
          <a:prstGeom prst="rect">
            <a:avLst/>
          </a:prstGeom>
        </p:spPr>
        <p:txBody>
          <a:bodyPr vert="horz" lIns="91440" tIns="45720" rIns="91440" bIns="45720" rtlCol="0" anchor="ctr">
            <a:noAutofit/>
          </a:bodyPr>
          <a:lstStyle>
            <a:lvl1pPr algn="ctr" defTabSz="914400" rtl="0" eaLnBrk="1" latinLnBrk="0" hangingPunct="1">
              <a:lnSpc>
                <a:spcPct val="85000"/>
              </a:lnSpc>
              <a:spcBef>
                <a:spcPct val="0"/>
              </a:spcBef>
              <a:buNone/>
              <a:defRPr sz="4000" kern="1200" spc="-50" baseline="0">
                <a:solidFill>
                  <a:schemeClr val="tx1">
                    <a:lumMod val="75000"/>
                    <a:lumOff val="25000"/>
                  </a:schemeClr>
                </a:solidFill>
                <a:latin typeface="Arial"/>
                <a:ea typeface="+mj-ea"/>
                <a:cs typeface="Arial"/>
              </a:defRPr>
            </a:lvl1pPr>
          </a:lstStyle>
          <a:p>
            <a:pPr>
              <a:lnSpc>
                <a:spcPct val="100000"/>
              </a:lnSpc>
              <a:spcBef>
                <a:spcPts val="600"/>
              </a:spcBef>
              <a:spcAft>
                <a:spcPts val="600"/>
              </a:spcAft>
            </a:pPr>
            <a:r>
              <a:rPr lang="en-US" sz="3200" b="1" dirty="0">
                <a:solidFill>
                  <a:srgbClr val="000000"/>
                </a:solidFill>
              </a:rPr>
              <a:t>Top Ten:</a:t>
            </a:r>
          </a:p>
        </p:txBody>
      </p:sp>
    </p:spTree>
    <p:extLst>
      <p:ext uri="{BB962C8B-B14F-4D97-AF65-F5344CB8AC3E}">
        <p14:creationId xmlns:p14="http://schemas.microsoft.com/office/powerpoint/2010/main" val="208276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5"/>
          <p:cNvSpPr>
            <a:spLocks noGrp="1" noChangeArrowheads="1"/>
          </p:cNvSpPr>
          <p:nvPr>
            <p:ph type="ctrTitle"/>
          </p:nvPr>
        </p:nvSpPr>
        <p:spPr>
          <a:xfrm>
            <a:off x="997085" y="905483"/>
            <a:ext cx="7835630" cy="1219200"/>
          </a:xfrm>
          <a:ln w="6350">
            <a:noFill/>
          </a:ln>
        </p:spPr>
        <p:txBody>
          <a:bodyPr>
            <a:noAutofit/>
          </a:bodyPr>
          <a:lstStyle/>
          <a:p>
            <a:pPr eaLnBrk="1" hangingPunct="1"/>
            <a:r>
              <a:rPr lang="en-US" sz="3200" b="1" dirty="0">
                <a:latin typeface="Arial" charset="0"/>
                <a:ea typeface="Arial" charset="0"/>
                <a:cs typeface="Arial" charset="0"/>
              </a:rPr>
              <a:t>Distribution of Military-Connected Children </a:t>
            </a:r>
            <a:r>
              <a:rPr lang="en-US" sz="3200" b="1">
                <a:latin typeface="Arial" charset="0"/>
                <a:ea typeface="Arial" charset="0"/>
                <a:cs typeface="Arial" charset="0"/>
              </a:rPr>
              <a:t>by Type of School </a:t>
            </a:r>
            <a:r>
              <a:rPr lang="en-US" sz="3200" b="1" dirty="0">
                <a:latin typeface="Arial" charset="0"/>
                <a:ea typeface="Arial" charset="0"/>
                <a:cs typeface="Arial" charset="0"/>
              </a:rPr>
              <a:t>Environment</a:t>
            </a:r>
            <a:br>
              <a:rPr lang="en-US" sz="3000" i="1" baseline="30000" dirty="0">
                <a:latin typeface="Calibri" panose="020F0502020204030204" pitchFamily="34" charset="0"/>
              </a:rPr>
            </a:br>
            <a:endParaRPr lang="en-US" sz="3000" i="1" baseline="30000" dirty="0">
              <a:latin typeface="Calibri" panose="020F0502020204030204" pitchFamily="34" charset="0"/>
            </a:endParaRPr>
          </a:p>
        </p:txBody>
      </p:sp>
      <p:sp>
        <p:nvSpPr>
          <p:cNvPr id="5125" name="Rectangle 6"/>
          <p:cNvSpPr>
            <a:spLocks noGrp="1" noChangeArrowheads="1"/>
          </p:cNvSpPr>
          <p:nvPr>
            <p:ph type="subTitle" idx="1"/>
          </p:nvPr>
        </p:nvSpPr>
        <p:spPr>
          <a:xfrm>
            <a:off x="-3124200" y="1432419"/>
            <a:ext cx="7696200" cy="4876800"/>
          </a:xfrm>
        </p:spPr>
        <p:txBody>
          <a:bodyPr/>
          <a:lstStyle/>
          <a:p>
            <a:pPr marL="111125" indent="-222250" algn="l" eaLnBrk="1" hangingPunct="1">
              <a:spcBef>
                <a:spcPts val="600"/>
              </a:spcBef>
              <a:buFont typeface="Wingdings" pitchFamily="2" charset="2"/>
              <a:buChar char="§"/>
            </a:pPr>
            <a:endParaRPr lang="en-US" sz="2000" dirty="0">
              <a:solidFill>
                <a:srgbClr val="4F2D7F"/>
              </a:solidFill>
              <a:latin typeface="Calibri" pitchFamily="34" charset="0"/>
            </a:endParaRPr>
          </a:p>
          <a:p>
            <a:pPr marL="111125" indent="-222250" algn="l" eaLnBrk="1" hangingPunct="1">
              <a:spcBef>
                <a:spcPts val="600"/>
              </a:spcBef>
              <a:buFont typeface="Wingdings" pitchFamily="2" charset="2"/>
              <a:buChar char="§"/>
            </a:pPr>
            <a:endParaRPr lang="en-US" sz="2000" dirty="0">
              <a:solidFill>
                <a:srgbClr val="4F2D7F"/>
              </a:solidFill>
              <a:latin typeface="Calibri" pitchFamily="34" charset="0"/>
            </a:endParaRPr>
          </a:p>
          <a:p>
            <a:pPr marL="111125" indent="-222250" algn="l" eaLnBrk="1" hangingPunct="1">
              <a:spcBef>
                <a:spcPts val="600"/>
              </a:spcBef>
              <a:buFont typeface="Wingdings" pitchFamily="2" charset="2"/>
              <a:buChar char="§"/>
            </a:pPr>
            <a:endParaRPr lang="en-US" sz="2000" dirty="0">
              <a:solidFill>
                <a:srgbClr val="4F2D7F"/>
              </a:solidFill>
              <a:latin typeface="Calibri" pitchFamily="34" charset="0"/>
            </a:endParaRPr>
          </a:p>
          <a:p>
            <a:pPr lvl="2" indent="-274320" algn="l" eaLnBrk="1" hangingPunct="1">
              <a:spcBef>
                <a:spcPts val="600"/>
              </a:spcBef>
            </a:pPr>
            <a:endParaRPr lang="en-US" sz="1200" dirty="0">
              <a:solidFill>
                <a:srgbClr val="4F2D7F"/>
              </a:solidFill>
              <a:latin typeface="Calibri" pitchFamily="34" charset="0"/>
            </a:endParaRPr>
          </a:p>
          <a:p>
            <a:pPr indent="-274320" algn="l" eaLnBrk="1" hangingPunct="1">
              <a:spcBef>
                <a:spcPts val="600"/>
              </a:spcBef>
              <a:buFont typeface="Wingdings" pitchFamily="2" charset="2"/>
              <a:buChar char="§"/>
            </a:pPr>
            <a:endParaRPr lang="en-US" sz="2000" dirty="0">
              <a:solidFill>
                <a:srgbClr val="4F2D7F"/>
              </a:solidFill>
              <a:latin typeface="Calibri" pitchFamily="34" charset="0"/>
            </a:endParaRPr>
          </a:p>
          <a:p>
            <a:pPr indent="-274320" algn="l" eaLnBrk="1" hangingPunct="1">
              <a:spcBef>
                <a:spcPts val="600"/>
              </a:spcBef>
              <a:buFont typeface="Wingdings" pitchFamily="2" charset="2"/>
              <a:buChar char="§"/>
            </a:pPr>
            <a:endParaRPr lang="en-US" sz="2000" dirty="0">
              <a:solidFill>
                <a:srgbClr val="4F2D7F"/>
              </a:solidFill>
              <a:latin typeface="Calibri" pitchFamily="34" charset="0"/>
            </a:endParaRPr>
          </a:p>
          <a:p>
            <a:pPr indent="-274320" algn="l">
              <a:spcBef>
                <a:spcPts val="600"/>
              </a:spcBef>
              <a:buFont typeface="Wingdings" pitchFamily="2" charset="2"/>
              <a:buChar char="§"/>
            </a:pPr>
            <a:endParaRPr lang="en-US" sz="2000" dirty="0">
              <a:solidFill>
                <a:srgbClr val="4F2D7F"/>
              </a:solidFill>
              <a:latin typeface="Calibri" pitchFamily="34" charset="0"/>
            </a:endParaRPr>
          </a:p>
        </p:txBody>
      </p:sp>
      <p:sp>
        <p:nvSpPr>
          <p:cNvPr id="5126" name="Text Box 8"/>
          <p:cNvSpPr txBox="1">
            <a:spLocks noChangeArrowheads="1"/>
          </p:cNvSpPr>
          <p:nvPr/>
        </p:nvSpPr>
        <p:spPr bwMode="auto">
          <a:xfrm>
            <a:off x="5915633" y="6067796"/>
            <a:ext cx="2895600" cy="274638"/>
          </a:xfrm>
          <a:prstGeom prst="rect">
            <a:avLst/>
          </a:prstGeom>
          <a:noFill/>
          <a:ln w="9525">
            <a:noFill/>
            <a:miter lim="800000"/>
            <a:headEnd/>
            <a:tailEnd/>
          </a:ln>
        </p:spPr>
        <p:txBody>
          <a:bodyPr>
            <a:spAutoFit/>
          </a:bodyPr>
          <a:lstStyle/>
          <a:p>
            <a:pPr algn="r">
              <a:spcBef>
                <a:spcPct val="50000"/>
              </a:spcBef>
            </a:pPr>
            <a:r>
              <a:rPr lang="en-US" sz="1200" dirty="0">
                <a:solidFill>
                  <a:srgbClr val="4A1260"/>
                </a:solidFill>
                <a:latin typeface="Agenda-Light" pitchFamily="2" charset="0"/>
              </a:rPr>
              <a:t>www.MilitaryChild.org</a:t>
            </a:r>
          </a:p>
        </p:txBody>
      </p:sp>
      <p:sp>
        <p:nvSpPr>
          <p:cNvPr id="3" name="Rectangle 2"/>
          <p:cNvSpPr/>
          <p:nvPr/>
        </p:nvSpPr>
        <p:spPr>
          <a:xfrm>
            <a:off x="4845185" y="5094805"/>
            <a:ext cx="4191000" cy="1015663"/>
          </a:xfrm>
          <a:prstGeom prst="rect">
            <a:avLst/>
          </a:prstGeom>
        </p:spPr>
        <p:txBody>
          <a:bodyPr wrap="square">
            <a:spAutoFit/>
          </a:bodyPr>
          <a:lstStyle/>
          <a:p>
            <a:pPr eaLnBrk="1" hangingPunct="1"/>
            <a:r>
              <a:rPr lang="en-US" sz="2000" dirty="0">
                <a:latin typeface="Calibri" panose="020F0502020204030204" pitchFamily="34" charset="0"/>
              </a:rPr>
              <a:t>On average, 90% of public education funding comes from state and local sources.</a:t>
            </a:r>
          </a:p>
        </p:txBody>
      </p:sp>
      <p:graphicFrame>
        <p:nvGraphicFramePr>
          <p:cNvPr id="9" name="Chart 8"/>
          <p:cNvGraphicFramePr>
            <a:graphicFrameLocks/>
          </p:cNvGraphicFramePr>
          <p:nvPr>
            <p:extLst/>
          </p:nvPr>
        </p:nvGraphicFramePr>
        <p:xfrm>
          <a:off x="-1151105" y="2008491"/>
          <a:ext cx="6859620" cy="410197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708515" y="2479125"/>
            <a:ext cx="3124200" cy="2246769"/>
          </a:xfrm>
          <a:prstGeom prst="rect">
            <a:avLst/>
          </a:prstGeom>
          <a:noFill/>
        </p:spPr>
        <p:txBody>
          <a:bodyPr wrap="square" rtlCol="0">
            <a:spAutoFit/>
          </a:bodyPr>
          <a:lstStyle/>
          <a:p>
            <a:r>
              <a:rPr lang="en-US" sz="2000" dirty="0">
                <a:latin typeface="Arial" charset="0"/>
                <a:ea typeface="Arial" charset="0"/>
                <a:cs typeface="Arial" charset="0"/>
              </a:rPr>
              <a:t>Public Schools: 76% </a:t>
            </a:r>
          </a:p>
          <a:p>
            <a:endParaRPr lang="en-US" sz="2000" dirty="0">
              <a:latin typeface="Arial" charset="0"/>
              <a:ea typeface="Arial" charset="0"/>
              <a:cs typeface="Arial" charset="0"/>
            </a:endParaRPr>
          </a:p>
          <a:p>
            <a:r>
              <a:rPr lang="en-US" sz="2000" dirty="0">
                <a:latin typeface="Arial" charset="0"/>
                <a:ea typeface="Arial" charset="0"/>
                <a:cs typeface="Arial" charset="0"/>
              </a:rPr>
              <a:t>Private/Parochial: 10%</a:t>
            </a:r>
          </a:p>
          <a:p>
            <a:endParaRPr lang="en-US" sz="2000" dirty="0">
              <a:latin typeface="Arial" charset="0"/>
              <a:ea typeface="Arial" charset="0"/>
              <a:cs typeface="Arial" charset="0"/>
            </a:endParaRPr>
          </a:p>
          <a:p>
            <a:r>
              <a:rPr lang="en-US" sz="2000" dirty="0" err="1">
                <a:latin typeface="Arial" charset="0"/>
                <a:ea typeface="Arial" charset="0"/>
                <a:cs typeface="Arial" charset="0"/>
              </a:rPr>
              <a:t>DoDEA</a:t>
            </a:r>
            <a:r>
              <a:rPr lang="en-US" sz="2000" dirty="0">
                <a:latin typeface="Arial" charset="0"/>
                <a:ea typeface="Arial" charset="0"/>
                <a:cs typeface="Arial" charset="0"/>
              </a:rPr>
              <a:t>: 8%</a:t>
            </a:r>
          </a:p>
          <a:p>
            <a:endParaRPr lang="en-US" sz="2000" dirty="0">
              <a:latin typeface="Arial" charset="0"/>
              <a:ea typeface="Arial" charset="0"/>
              <a:cs typeface="Arial" charset="0"/>
            </a:endParaRPr>
          </a:p>
          <a:p>
            <a:r>
              <a:rPr lang="en-US" sz="2000" dirty="0">
                <a:latin typeface="Arial" charset="0"/>
                <a:ea typeface="Arial" charset="0"/>
                <a:cs typeface="Arial" charset="0"/>
              </a:rPr>
              <a:t>Home Schooled: 6%*</a:t>
            </a:r>
          </a:p>
        </p:txBody>
      </p:sp>
      <p:sp>
        <p:nvSpPr>
          <p:cNvPr id="4" name="Oval 3"/>
          <p:cNvSpPr/>
          <p:nvPr/>
        </p:nvSpPr>
        <p:spPr>
          <a:xfrm>
            <a:off x="5262864" y="2542888"/>
            <a:ext cx="256567" cy="3048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sp>
        <p:nvSpPr>
          <p:cNvPr id="11" name="Oval 10"/>
          <p:cNvSpPr/>
          <p:nvPr/>
        </p:nvSpPr>
        <p:spPr>
          <a:xfrm>
            <a:off x="5238139" y="3155536"/>
            <a:ext cx="256567" cy="3048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5256176" y="3754680"/>
            <a:ext cx="256567" cy="304800"/>
          </a:xfrm>
          <a:prstGeom prst="ellipse">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5262864" y="4357331"/>
            <a:ext cx="256567" cy="304800"/>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997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07523" y="917404"/>
            <a:ext cx="8763000" cy="914400"/>
          </a:xfrm>
          <a:prstGeom prst="rect">
            <a:avLst/>
          </a:prstGeom>
        </p:spPr>
        <p:txBody>
          <a:bodyPr>
            <a:normAutofit/>
          </a:bodyPr>
          <a:lstStyle/>
          <a:p>
            <a:r>
              <a:rPr lang="en-US" sz="3200" b="1" dirty="0">
                <a:solidFill>
                  <a:schemeClr val="tx1"/>
                </a:solidFill>
              </a:rPr>
              <a:t>What’s an Interstate Compact?</a:t>
            </a:r>
          </a:p>
        </p:txBody>
      </p:sp>
      <p:sp>
        <p:nvSpPr>
          <p:cNvPr id="4" name="Content Placeholder 1"/>
          <p:cNvSpPr txBox="1">
            <a:spLocks/>
          </p:cNvSpPr>
          <p:nvPr/>
        </p:nvSpPr>
        <p:spPr>
          <a:xfrm>
            <a:off x="609600" y="1828561"/>
            <a:ext cx="8360923" cy="4059265"/>
          </a:xfrm>
          <a:prstGeom prst="rect">
            <a:avLst/>
          </a:prstGeom>
        </p:spPr>
        <p:txBody>
          <a:bodyPr>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Clr>
                <a:schemeClr val="tx1"/>
              </a:buClr>
              <a:buFont typeface="Arial" charset="0"/>
              <a:buChar char="•"/>
            </a:pPr>
            <a:r>
              <a:rPr lang="en-US" sz="2400" dirty="0">
                <a:solidFill>
                  <a:schemeClr val="tx1"/>
                </a:solidFill>
                <a:latin typeface="Arial" charset="0"/>
                <a:ea typeface="Arial" charset="0"/>
                <a:cs typeface="Arial" charset="0"/>
              </a:rPr>
              <a:t>Pre-dates the Constitution</a:t>
            </a:r>
          </a:p>
          <a:p>
            <a:pPr lvl="1">
              <a:lnSpc>
                <a:spcPct val="150000"/>
              </a:lnSpc>
              <a:spcBef>
                <a:spcPts val="600"/>
              </a:spcBef>
              <a:spcAft>
                <a:spcPts val="600"/>
              </a:spcAft>
              <a:buClr>
                <a:schemeClr val="tx1"/>
              </a:buClr>
              <a:buFont typeface="Arial" charset="0"/>
              <a:buChar char="•"/>
            </a:pPr>
            <a:r>
              <a:rPr lang="en-US" sz="2400" dirty="0">
                <a:solidFill>
                  <a:schemeClr val="tx1"/>
                </a:solidFill>
                <a:latin typeface="Arial" charset="0"/>
                <a:ea typeface="Arial" charset="0"/>
                <a:cs typeface="Arial" charset="0"/>
              </a:rPr>
              <a:t>Flexibility in form and use</a:t>
            </a:r>
          </a:p>
          <a:p>
            <a:pPr lvl="1">
              <a:lnSpc>
                <a:spcPct val="150000"/>
              </a:lnSpc>
              <a:spcBef>
                <a:spcPts val="600"/>
              </a:spcBef>
              <a:spcAft>
                <a:spcPts val="600"/>
              </a:spcAft>
              <a:buClr>
                <a:schemeClr val="tx1"/>
              </a:buClr>
              <a:buFont typeface="Arial" charset="0"/>
              <a:buChar char="•"/>
            </a:pPr>
            <a:r>
              <a:rPr lang="en-US" sz="2400" dirty="0">
                <a:solidFill>
                  <a:schemeClr val="tx1"/>
                </a:solidFill>
                <a:latin typeface="Arial" charset="0"/>
                <a:ea typeface="Arial" charset="0"/>
                <a:cs typeface="Arial" charset="0"/>
              </a:rPr>
              <a:t>Scope:  bi-state, regional, national</a:t>
            </a:r>
          </a:p>
          <a:p>
            <a:pPr lvl="1">
              <a:lnSpc>
                <a:spcPct val="150000"/>
              </a:lnSpc>
              <a:spcBef>
                <a:spcPts val="600"/>
              </a:spcBef>
              <a:spcAft>
                <a:spcPts val="600"/>
              </a:spcAft>
              <a:buClr>
                <a:schemeClr val="tx1"/>
              </a:buClr>
              <a:buFont typeface="Arial" charset="0"/>
              <a:buChar char="•"/>
            </a:pPr>
            <a:r>
              <a:rPr lang="en-US" sz="2400" dirty="0">
                <a:solidFill>
                  <a:schemeClr val="tx1"/>
                </a:solidFill>
                <a:latin typeface="Arial" charset="0"/>
                <a:ea typeface="Arial" charset="0"/>
                <a:cs typeface="Arial" charset="0"/>
              </a:rPr>
              <a:t>Creation:  negotiated</a:t>
            </a:r>
          </a:p>
          <a:p>
            <a:pPr lvl="1">
              <a:lnSpc>
                <a:spcPct val="150000"/>
              </a:lnSpc>
              <a:spcBef>
                <a:spcPts val="600"/>
              </a:spcBef>
              <a:spcAft>
                <a:spcPts val="600"/>
              </a:spcAft>
              <a:buClr>
                <a:schemeClr val="tx1"/>
              </a:buClr>
              <a:buFont typeface="Arial" charset="0"/>
              <a:buChar char="•"/>
            </a:pPr>
            <a:r>
              <a:rPr lang="en-US" sz="2400" dirty="0">
                <a:solidFill>
                  <a:schemeClr val="tx1"/>
                </a:solidFill>
                <a:latin typeface="Arial" charset="0"/>
                <a:ea typeface="Arial" charset="0"/>
                <a:cs typeface="Arial" charset="0"/>
              </a:rPr>
              <a:t>Purpose:  fixed agreements, advisory boards, regulatory entities</a:t>
            </a:r>
          </a:p>
          <a:p>
            <a:pPr lvl="1">
              <a:lnSpc>
                <a:spcPct val="150000"/>
              </a:lnSpc>
              <a:spcBef>
                <a:spcPts val="600"/>
              </a:spcBef>
              <a:spcAft>
                <a:spcPts val="600"/>
              </a:spcAft>
              <a:buClr>
                <a:schemeClr val="tx1"/>
              </a:buClr>
              <a:buFont typeface="Arial" charset="0"/>
              <a:buChar char="•"/>
            </a:pPr>
            <a:r>
              <a:rPr lang="en-US" sz="2400" dirty="0">
                <a:solidFill>
                  <a:schemeClr val="tx1"/>
                </a:solidFill>
                <a:latin typeface="Arial" charset="0"/>
                <a:ea typeface="Arial" charset="0"/>
                <a:cs typeface="Arial" charset="0"/>
              </a:rPr>
              <a:t>Areas:  transportation, environment, taxation, education, health, emergency management, corrections and public safety</a:t>
            </a:r>
          </a:p>
          <a:p>
            <a:pPr lvl="1">
              <a:lnSpc>
                <a:spcPct val="150000"/>
              </a:lnSpc>
              <a:spcBef>
                <a:spcPts val="600"/>
              </a:spcBef>
              <a:spcAft>
                <a:spcPts val="600"/>
              </a:spcAft>
              <a:buClr>
                <a:schemeClr val="tx1"/>
              </a:buClr>
              <a:buFont typeface="Arial" charset="0"/>
              <a:buChar char="•"/>
            </a:pPr>
            <a:r>
              <a:rPr lang="en-US" sz="2400" dirty="0">
                <a:solidFill>
                  <a:schemeClr val="tx1"/>
                </a:solidFill>
                <a:latin typeface="Arial" charset="0"/>
                <a:ea typeface="Arial" charset="0"/>
                <a:cs typeface="Arial" charset="0"/>
              </a:rPr>
              <a:t>Rulemaking and enforcement</a:t>
            </a:r>
          </a:p>
          <a:p>
            <a:endParaRPr lang="en-US" dirty="0"/>
          </a:p>
        </p:txBody>
      </p:sp>
      <p:sp>
        <p:nvSpPr>
          <p:cNvPr id="2" name="TextBox 1"/>
          <p:cNvSpPr txBox="1"/>
          <p:nvPr/>
        </p:nvSpPr>
        <p:spPr>
          <a:xfrm>
            <a:off x="604736" y="5887826"/>
            <a:ext cx="8936478" cy="584775"/>
          </a:xfrm>
          <a:prstGeom prst="rect">
            <a:avLst/>
          </a:prstGeom>
          <a:noFill/>
          <a:ln>
            <a:noFill/>
          </a:ln>
        </p:spPr>
        <p:txBody>
          <a:bodyPr wrap="square" rtlCol="0">
            <a:spAutoFit/>
          </a:bodyPr>
          <a:lstStyle/>
          <a:p>
            <a:r>
              <a:rPr lang="en-US" sz="1600" b="1" dirty="0">
                <a:latin typeface="Arial" charset="0"/>
                <a:ea typeface="Arial" charset="0"/>
                <a:cs typeface="Arial" charset="0"/>
              </a:rPr>
              <a:t>Increasingly common, broader in scope, more frequent use for regulatory purposes.</a:t>
            </a:r>
          </a:p>
          <a:p>
            <a:endParaRPr lang="en-US" sz="1600" dirty="0"/>
          </a:p>
        </p:txBody>
      </p:sp>
    </p:spTree>
    <p:extLst>
      <p:ext uri="{BB962C8B-B14F-4D97-AF65-F5344CB8AC3E}">
        <p14:creationId xmlns:p14="http://schemas.microsoft.com/office/powerpoint/2010/main" val="892777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08841" y="711407"/>
            <a:ext cx="4827624" cy="1143000"/>
          </a:xfrm>
        </p:spPr>
        <p:txBody>
          <a:bodyPr>
            <a:normAutofit/>
          </a:bodyPr>
          <a:lstStyle/>
          <a:p>
            <a:pPr eaLnBrk="1" hangingPunct="1"/>
            <a:r>
              <a:rPr lang="en-US" altLang="en-US" sz="3200" b="1" dirty="0">
                <a:ea typeface="ＭＳ Ｐゴシック" charset="-128"/>
              </a:rPr>
              <a:t>Timeline</a:t>
            </a:r>
          </a:p>
        </p:txBody>
      </p:sp>
      <p:sp>
        <p:nvSpPr>
          <p:cNvPr id="6149" name="Content Placeholder 3"/>
          <p:cNvSpPr>
            <a:spLocks noGrp="1"/>
          </p:cNvSpPr>
          <p:nvPr>
            <p:ph sz="half" idx="2"/>
          </p:nvPr>
        </p:nvSpPr>
        <p:spPr>
          <a:xfrm>
            <a:off x="6417757" y="3256962"/>
            <a:ext cx="2074385" cy="1345310"/>
          </a:xfrm>
        </p:spPr>
        <p:txBody>
          <a:bodyPr/>
          <a:lstStyle/>
          <a:p>
            <a:pPr marL="0" indent="0">
              <a:buFont typeface="Arial" charset="0"/>
              <a:buNone/>
              <a:defRPr/>
            </a:pPr>
            <a:endParaRPr lang="en-US" dirty="0">
              <a:ea typeface="ＭＳ Ｐゴシック" charset="0"/>
              <a:cs typeface="ＭＳ Ｐゴシック" charset="0"/>
            </a:endParaRPr>
          </a:p>
          <a:p>
            <a:pPr marL="0" indent="0">
              <a:buFont typeface="Arial" charset="0"/>
              <a:buNone/>
              <a:defRPr/>
            </a:pPr>
            <a:endParaRPr lang="en-US" dirty="0">
              <a:ea typeface="ＭＳ Ｐゴシック" charset="0"/>
              <a:cs typeface="ＭＳ Ｐゴシック" charset="0"/>
            </a:endParaRPr>
          </a:p>
          <a:p>
            <a:pPr>
              <a:defRPr/>
            </a:pPr>
            <a:endParaRPr lang="en-US" dirty="0">
              <a:ea typeface="ＭＳ Ｐゴシック" charset="0"/>
              <a:cs typeface="ＭＳ Ｐゴシック" charset="0"/>
            </a:endParaRPr>
          </a:p>
          <a:p>
            <a:pPr>
              <a:defRPr/>
            </a:pPr>
            <a:endParaRPr lang="en-US" dirty="0">
              <a:ea typeface="ＭＳ Ｐゴシック" charset="0"/>
              <a:cs typeface="ＭＳ Ｐゴシック" charset="0"/>
            </a:endParaRPr>
          </a:p>
          <a:p>
            <a:pPr>
              <a:defRPr/>
            </a:pPr>
            <a:endParaRPr lang="en-US" dirty="0">
              <a:ea typeface="ＭＳ Ｐゴシック" charset="0"/>
              <a:cs typeface="ＭＳ Ｐゴシック" charset="0"/>
            </a:endParaRPr>
          </a:p>
          <a:p>
            <a:pPr>
              <a:defRPr/>
            </a:pPr>
            <a:endParaRPr lang="en-US" dirty="0">
              <a:ea typeface="ＭＳ Ｐゴシック" charset="0"/>
              <a:cs typeface="ＭＳ Ｐゴシック" charset="0"/>
            </a:endParaRPr>
          </a:p>
          <a:p>
            <a:pPr>
              <a:defRPr/>
            </a:pPr>
            <a:endParaRPr lang="en-US" dirty="0">
              <a:ea typeface="ＭＳ Ｐゴシック" charset="0"/>
              <a:cs typeface="ＭＳ Ｐゴシック" charset="0"/>
            </a:endParaRPr>
          </a:p>
        </p:txBody>
      </p:sp>
      <p:grpSp>
        <p:nvGrpSpPr>
          <p:cNvPr id="14" name="Group 13"/>
          <p:cNvGrpSpPr/>
          <p:nvPr/>
        </p:nvGrpSpPr>
        <p:grpSpPr>
          <a:xfrm rot="19840165">
            <a:off x="6971576" y="999037"/>
            <a:ext cx="1595516" cy="1702378"/>
            <a:chOff x="8200681" y="3095708"/>
            <a:chExt cx="1595516" cy="1702378"/>
          </a:xfrm>
        </p:grpSpPr>
        <p:grpSp>
          <p:nvGrpSpPr>
            <p:cNvPr id="15" name="Group 14"/>
            <p:cNvGrpSpPr/>
            <p:nvPr/>
          </p:nvGrpSpPr>
          <p:grpSpPr>
            <a:xfrm>
              <a:off x="8217496" y="3095708"/>
              <a:ext cx="1578701" cy="1578701"/>
              <a:chOff x="8217496" y="3095708"/>
              <a:chExt cx="1578701" cy="1578701"/>
            </a:xfrm>
          </p:grpSpPr>
          <p:sp>
            <p:nvSpPr>
              <p:cNvPr id="17" name="Teardrop 16"/>
              <p:cNvSpPr/>
              <p:nvPr/>
            </p:nvSpPr>
            <p:spPr>
              <a:xfrm rot="2700000">
                <a:off x="8217496" y="3095708"/>
                <a:ext cx="1578701" cy="1578701"/>
              </a:xfrm>
              <a:prstGeom prst="teardrop">
                <a:avLst>
                  <a:gd name="adj" fmla="val 10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grpSp>
            <p:nvGrpSpPr>
              <p:cNvPr id="18" name="Group 17"/>
              <p:cNvGrpSpPr/>
              <p:nvPr/>
            </p:nvGrpSpPr>
            <p:grpSpPr>
              <a:xfrm>
                <a:off x="8270357" y="3141915"/>
                <a:ext cx="1472977" cy="1473362"/>
                <a:chOff x="7001330" y="1445424"/>
                <a:chExt cx="1001308" cy="1001570"/>
              </a:xfrm>
            </p:grpSpPr>
            <p:sp>
              <p:nvSpPr>
                <p:cNvPr id="19" name="Oval 18"/>
                <p:cNvSpPr/>
                <p:nvPr/>
              </p:nvSpPr>
              <p:spPr>
                <a:xfrm>
                  <a:off x="7001330" y="1445424"/>
                  <a:ext cx="1001308" cy="1001570"/>
                </a:xfrm>
                <a:prstGeom prst="ellipse">
                  <a:avLst/>
                </a:pr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Oval 5"/>
                <p:cNvSpPr/>
                <p:nvPr/>
              </p:nvSpPr>
              <p:spPr>
                <a:xfrm>
                  <a:off x="7144035" y="1582498"/>
                  <a:ext cx="715107" cy="7153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p:txBody>
            </p:sp>
          </p:grpSp>
        </p:grpSp>
        <p:sp>
          <p:nvSpPr>
            <p:cNvPr id="16" name="TextBox 15"/>
            <p:cNvSpPr txBox="1"/>
            <p:nvPr/>
          </p:nvSpPr>
          <p:spPr>
            <a:xfrm rot="1607167">
              <a:off x="8200681" y="3228426"/>
              <a:ext cx="1444233" cy="1569660"/>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July 2016 Mission, Vision, Strategic Plan </a:t>
              </a:r>
            </a:p>
            <a:p>
              <a:pPr algn="ctr"/>
              <a:endParaRPr lang="en-US" sz="1600" dirty="0">
                <a:latin typeface="Arial" panose="020B0604020202020204" pitchFamily="34" charset="0"/>
                <a:cs typeface="Arial" panose="020B0604020202020204" pitchFamily="34" charset="0"/>
              </a:endParaRPr>
            </a:p>
          </p:txBody>
        </p:sp>
      </p:grpSp>
      <p:grpSp>
        <p:nvGrpSpPr>
          <p:cNvPr id="21" name="Group 20"/>
          <p:cNvGrpSpPr/>
          <p:nvPr/>
        </p:nvGrpSpPr>
        <p:grpSpPr>
          <a:xfrm rot="19958422">
            <a:off x="5531996" y="1481189"/>
            <a:ext cx="1578701" cy="1578701"/>
            <a:chOff x="6475412" y="2145579"/>
            <a:chExt cx="1578701" cy="1578701"/>
          </a:xfrm>
        </p:grpSpPr>
        <p:grpSp>
          <p:nvGrpSpPr>
            <p:cNvPr id="22" name="Group 21"/>
            <p:cNvGrpSpPr/>
            <p:nvPr/>
          </p:nvGrpSpPr>
          <p:grpSpPr>
            <a:xfrm>
              <a:off x="6475412" y="2145579"/>
              <a:ext cx="1578701" cy="1578701"/>
              <a:chOff x="5859852" y="2391154"/>
              <a:chExt cx="1578701" cy="1578701"/>
            </a:xfrm>
          </p:grpSpPr>
          <p:sp>
            <p:nvSpPr>
              <p:cNvPr id="24" name="Teardrop 23"/>
              <p:cNvSpPr/>
              <p:nvPr/>
            </p:nvSpPr>
            <p:spPr>
              <a:xfrm rot="2700000">
                <a:off x="5859852" y="2391154"/>
                <a:ext cx="1578701" cy="1578701"/>
              </a:xfrm>
              <a:prstGeom prst="teardrop">
                <a:avLst>
                  <a:gd name="adj" fmla="val 10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grpSp>
            <p:nvGrpSpPr>
              <p:cNvPr id="25" name="Group 24"/>
              <p:cNvGrpSpPr/>
              <p:nvPr/>
            </p:nvGrpSpPr>
            <p:grpSpPr>
              <a:xfrm>
                <a:off x="5922248" y="2449386"/>
                <a:ext cx="1472977" cy="1473362"/>
                <a:chOff x="5893261" y="1437886"/>
                <a:chExt cx="1001308" cy="1001570"/>
              </a:xfrm>
            </p:grpSpPr>
            <p:sp>
              <p:nvSpPr>
                <p:cNvPr id="26" name="Oval 25"/>
                <p:cNvSpPr/>
                <p:nvPr/>
              </p:nvSpPr>
              <p:spPr>
                <a:xfrm>
                  <a:off x="5893261" y="1437886"/>
                  <a:ext cx="1001308" cy="1001570"/>
                </a:xfrm>
                <a:prstGeom prst="ellipse">
                  <a:avLst/>
                </a:pr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Oval 8"/>
                <p:cNvSpPr/>
                <p:nvPr/>
              </p:nvSpPr>
              <p:spPr>
                <a:xfrm>
                  <a:off x="6034905" y="1582498"/>
                  <a:ext cx="715107" cy="7153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p:txBody>
            </p:sp>
          </p:grpSp>
        </p:grpSp>
        <p:sp>
          <p:nvSpPr>
            <p:cNvPr id="23" name="TextBox 22"/>
            <p:cNvSpPr txBox="1"/>
            <p:nvPr/>
          </p:nvSpPr>
          <p:spPr>
            <a:xfrm rot="1641578">
              <a:off x="6698762" y="2503480"/>
              <a:ext cx="1083542" cy="98488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Aug 2014</a:t>
              </a:r>
            </a:p>
            <a:p>
              <a:pPr algn="ctr"/>
              <a:endParaRPr lang="en-US" sz="8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Members</a:t>
              </a:r>
            </a:p>
            <a:p>
              <a:pPr algn="ctr"/>
              <a:r>
                <a:rPr lang="en-US" sz="1600" dirty="0">
                  <a:latin typeface="Arial" panose="020B0604020202020204" pitchFamily="34" charset="0"/>
                  <a:cs typeface="Arial" panose="020B0604020202020204" pitchFamily="34" charset="0"/>
                </a:rPr>
                <a:t>50 + 1</a:t>
              </a:r>
            </a:p>
          </p:txBody>
        </p:sp>
      </p:grpSp>
      <p:grpSp>
        <p:nvGrpSpPr>
          <p:cNvPr id="28" name="Group 27"/>
          <p:cNvGrpSpPr/>
          <p:nvPr/>
        </p:nvGrpSpPr>
        <p:grpSpPr>
          <a:xfrm rot="20090922">
            <a:off x="4027132" y="2070122"/>
            <a:ext cx="1578701" cy="1578701"/>
            <a:chOff x="4751515" y="2391154"/>
            <a:chExt cx="1578701" cy="1578701"/>
          </a:xfrm>
        </p:grpSpPr>
        <p:sp>
          <p:nvSpPr>
            <p:cNvPr id="29" name="Teardrop 28"/>
            <p:cNvSpPr/>
            <p:nvPr/>
          </p:nvSpPr>
          <p:spPr>
            <a:xfrm rot="2700000">
              <a:off x="4751515" y="2391154"/>
              <a:ext cx="1578701" cy="1578701"/>
            </a:xfrm>
            <a:prstGeom prst="teardrop">
              <a:avLst>
                <a:gd name="adj" fmla="val 10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0" name="Oval 29"/>
            <p:cNvSpPr/>
            <p:nvPr/>
          </p:nvSpPr>
          <p:spPr>
            <a:xfrm rot="1119736">
              <a:off x="4798487" y="2441792"/>
              <a:ext cx="1472977" cy="1473362"/>
            </a:xfrm>
            <a:prstGeom prst="ellipse">
              <a:avLst/>
            </a:prstGeom>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31" name="Oval 11"/>
          <p:cNvSpPr/>
          <p:nvPr/>
        </p:nvSpPr>
        <p:spPr>
          <a:xfrm>
            <a:off x="4173471" y="2270539"/>
            <a:ext cx="1264137" cy="10523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1600" dirty="0">
                <a:latin typeface="Arial" charset="0"/>
                <a:ea typeface="Arial" charset="0"/>
                <a:cs typeface="Arial" charset="0"/>
              </a:rPr>
              <a:t>2010</a:t>
            </a:r>
          </a:p>
          <a:p>
            <a:pPr lvl="0" algn="ctr" defTabSz="889000">
              <a:lnSpc>
                <a:spcPct val="90000"/>
              </a:lnSpc>
              <a:spcBef>
                <a:spcPct val="0"/>
              </a:spcBef>
              <a:spcAft>
                <a:spcPct val="35000"/>
              </a:spcAft>
            </a:pPr>
            <a:r>
              <a:rPr lang="en-US" sz="1600" kern="1200" dirty="0">
                <a:latin typeface="Arial" charset="0"/>
                <a:ea typeface="Arial" charset="0"/>
                <a:cs typeface="Arial" charset="0"/>
              </a:rPr>
              <a:t>First MIC3  Commission Meeting</a:t>
            </a:r>
            <a:r>
              <a:rPr lang="en-US" sz="2000" kern="1200" dirty="0"/>
              <a:t> </a:t>
            </a:r>
          </a:p>
        </p:txBody>
      </p:sp>
      <p:grpSp>
        <p:nvGrpSpPr>
          <p:cNvPr id="32" name="Group 31"/>
          <p:cNvGrpSpPr/>
          <p:nvPr/>
        </p:nvGrpSpPr>
        <p:grpSpPr>
          <a:xfrm rot="19904372">
            <a:off x="2586017" y="2800774"/>
            <a:ext cx="1596536" cy="1584295"/>
            <a:chOff x="4271281" y="2259777"/>
            <a:chExt cx="1578701" cy="1578701"/>
          </a:xfrm>
        </p:grpSpPr>
        <p:sp>
          <p:nvSpPr>
            <p:cNvPr id="33" name="Teardrop 32"/>
            <p:cNvSpPr/>
            <p:nvPr/>
          </p:nvSpPr>
          <p:spPr>
            <a:xfrm rot="2700000">
              <a:off x="4271281" y="2259777"/>
              <a:ext cx="1578701" cy="1578701"/>
            </a:xfrm>
            <a:prstGeom prst="teardrop">
              <a:avLst>
                <a:gd name="adj" fmla="val 100000"/>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grpSp>
          <p:nvGrpSpPr>
            <p:cNvPr id="34" name="Group 33"/>
            <p:cNvGrpSpPr/>
            <p:nvPr/>
          </p:nvGrpSpPr>
          <p:grpSpPr>
            <a:xfrm>
              <a:off x="4324142" y="2307263"/>
              <a:ext cx="1472977" cy="1473362"/>
              <a:chOff x="2965765" y="1138799"/>
              <a:chExt cx="1001308" cy="1001570"/>
            </a:xfrm>
          </p:grpSpPr>
          <p:sp>
            <p:nvSpPr>
              <p:cNvPr id="35" name="Oval 34"/>
              <p:cNvSpPr/>
              <p:nvPr/>
            </p:nvSpPr>
            <p:spPr>
              <a:xfrm rot="19303392">
                <a:off x="2965765" y="1138799"/>
                <a:ext cx="1001308" cy="1001570"/>
              </a:xfrm>
              <a:prstGeom prst="ellipse">
                <a:avLst/>
              </a:prstGeom>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Oval 16"/>
              <p:cNvSpPr/>
              <p:nvPr/>
            </p:nvSpPr>
            <p:spPr>
              <a:xfrm rot="1695628">
                <a:off x="3080846" y="1338566"/>
                <a:ext cx="792194" cy="6150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1600" dirty="0">
                    <a:latin typeface="Arial" panose="020B0604020202020204" pitchFamily="34" charset="0"/>
                    <a:cs typeface="Arial" panose="020B0604020202020204" pitchFamily="34" charset="0"/>
                  </a:rPr>
                  <a:t>Oct 2008 </a:t>
                </a:r>
              </a:p>
              <a:p>
                <a:pPr lvl="0" algn="ctr" defTabSz="889000">
                  <a:lnSpc>
                    <a:spcPct val="90000"/>
                  </a:lnSpc>
                  <a:spcBef>
                    <a:spcPct val="0"/>
                  </a:spcBef>
                  <a:spcAft>
                    <a:spcPct val="35000"/>
                  </a:spcAft>
                </a:pPr>
                <a:r>
                  <a:rPr lang="en-US" sz="1600" dirty="0">
                    <a:latin typeface="Arial" panose="020B0604020202020204" pitchFamily="34" charset="0"/>
                    <a:cs typeface="Arial" panose="020B0604020202020204" pitchFamily="34" charset="0"/>
                  </a:rPr>
                  <a:t>First  Governing  Meeting (CSG) </a:t>
                </a:r>
              </a:p>
            </p:txBody>
          </p:sp>
        </p:grpSp>
      </p:grpSp>
      <p:grpSp>
        <p:nvGrpSpPr>
          <p:cNvPr id="37" name="Group 36"/>
          <p:cNvGrpSpPr/>
          <p:nvPr/>
        </p:nvGrpSpPr>
        <p:grpSpPr>
          <a:xfrm rot="19773142">
            <a:off x="1236747" y="3625601"/>
            <a:ext cx="1587435" cy="1578701"/>
            <a:chOff x="2542393" y="2313809"/>
            <a:chExt cx="1587435" cy="1578701"/>
          </a:xfrm>
        </p:grpSpPr>
        <p:grpSp>
          <p:nvGrpSpPr>
            <p:cNvPr id="38" name="Group 37"/>
            <p:cNvGrpSpPr/>
            <p:nvPr/>
          </p:nvGrpSpPr>
          <p:grpSpPr>
            <a:xfrm>
              <a:off x="2542393" y="2313809"/>
              <a:ext cx="1578701" cy="1578701"/>
              <a:chOff x="2542393" y="2313809"/>
              <a:chExt cx="1578701" cy="1578701"/>
            </a:xfrm>
          </p:grpSpPr>
          <p:sp>
            <p:nvSpPr>
              <p:cNvPr id="40" name="Teardrop 39"/>
              <p:cNvSpPr/>
              <p:nvPr/>
            </p:nvSpPr>
            <p:spPr>
              <a:xfrm rot="2700000">
                <a:off x="2542393" y="2313809"/>
                <a:ext cx="1578701" cy="1578701"/>
              </a:xfrm>
              <a:prstGeom prst="teardrop">
                <a:avLst>
                  <a:gd name="adj" fmla="val 100000"/>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41" name="Oval 40"/>
              <p:cNvSpPr/>
              <p:nvPr/>
            </p:nvSpPr>
            <p:spPr>
              <a:xfrm>
                <a:off x="2586117" y="2353710"/>
                <a:ext cx="1472977" cy="1473362"/>
              </a:xfrm>
              <a:prstGeom prst="ellipse">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39" name="Oval 21"/>
            <p:cNvSpPr/>
            <p:nvPr/>
          </p:nvSpPr>
          <p:spPr>
            <a:xfrm rot="1826858">
              <a:off x="2654318" y="2514994"/>
              <a:ext cx="1475510" cy="10523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2006-07</a:t>
              </a:r>
            </a:p>
            <a:p>
              <a:pPr lvl="0" algn="ctr" defTabSz="889000">
                <a:lnSpc>
                  <a:spcPct val="90000"/>
                </a:lnSpc>
                <a:spcBef>
                  <a:spcPct val="0"/>
                </a:spcBef>
                <a:spcAft>
                  <a:spcPct val="35000"/>
                </a:spcAft>
              </a:pPr>
              <a:r>
                <a:rPr lang="en-US" sz="1600" dirty="0">
                  <a:latin typeface="Arial" panose="020B0604020202020204" pitchFamily="34" charset="0"/>
                  <a:cs typeface="Arial" panose="020B0604020202020204" pitchFamily="34" charset="0"/>
                </a:rPr>
                <a:t>Compact Development</a:t>
              </a:r>
            </a:p>
          </p:txBody>
        </p:sp>
      </p:grpSp>
      <p:grpSp>
        <p:nvGrpSpPr>
          <p:cNvPr id="42" name="Group 41"/>
          <p:cNvGrpSpPr/>
          <p:nvPr/>
        </p:nvGrpSpPr>
        <p:grpSpPr>
          <a:xfrm rot="19777666">
            <a:off x="54506" y="4603862"/>
            <a:ext cx="1578701" cy="1578701"/>
            <a:chOff x="1424919" y="2391154"/>
            <a:chExt cx="1578701" cy="1578701"/>
          </a:xfrm>
        </p:grpSpPr>
        <p:sp>
          <p:nvSpPr>
            <p:cNvPr id="43" name="Teardrop 42"/>
            <p:cNvSpPr/>
            <p:nvPr/>
          </p:nvSpPr>
          <p:spPr>
            <a:xfrm rot="2700000">
              <a:off x="1424919" y="2391154"/>
              <a:ext cx="1578701" cy="1578701"/>
            </a:xfrm>
            <a:prstGeom prst="teardrop">
              <a:avLst>
                <a:gd name="adj" fmla="val 10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grpSp>
          <p:nvGrpSpPr>
            <p:cNvPr id="44" name="Group 43"/>
            <p:cNvGrpSpPr/>
            <p:nvPr/>
          </p:nvGrpSpPr>
          <p:grpSpPr>
            <a:xfrm>
              <a:off x="1477780" y="2443823"/>
              <a:ext cx="1472977" cy="1473362"/>
              <a:chOff x="1456474" y="1439389"/>
              <a:chExt cx="1001308" cy="1001570"/>
            </a:xfrm>
          </p:grpSpPr>
          <p:sp>
            <p:nvSpPr>
              <p:cNvPr id="45" name="Oval 44"/>
              <p:cNvSpPr/>
              <p:nvPr/>
            </p:nvSpPr>
            <p:spPr>
              <a:xfrm>
                <a:off x="1456474" y="1439389"/>
                <a:ext cx="1001308" cy="1001570"/>
              </a:xfrm>
              <a:prstGeom prst="ellipse">
                <a:avLst/>
              </a:pr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6" name="Oval 26"/>
              <p:cNvSpPr/>
              <p:nvPr/>
            </p:nvSpPr>
            <p:spPr>
              <a:xfrm rot="1822334">
                <a:off x="1599574" y="1582498"/>
                <a:ext cx="715107" cy="7153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1600" dirty="0">
                    <a:latin typeface="Arial" panose="020B0604020202020204" pitchFamily="34" charset="0"/>
                    <a:cs typeface="Arial" panose="020B0604020202020204" pitchFamily="34" charset="0"/>
                  </a:rPr>
                  <a:t>2006</a:t>
                </a:r>
              </a:p>
              <a:p>
                <a:pPr lvl="0" algn="ctr" defTabSz="889000">
                  <a:lnSpc>
                    <a:spcPct val="90000"/>
                  </a:lnSpc>
                  <a:spcBef>
                    <a:spcPct val="0"/>
                  </a:spcBef>
                  <a:spcAft>
                    <a:spcPct val="35000"/>
                  </a:spcAft>
                </a:pPr>
                <a:r>
                  <a:rPr lang="en-US" sz="1600" dirty="0">
                    <a:latin typeface="Arial" panose="020B0604020202020204" pitchFamily="34" charset="0"/>
                    <a:cs typeface="Arial" panose="020B0604020202020204" pitchFamily="34" charset="0"/>
                  </a:rPr>
                  <a:t>DOD Contracts CSG/NCIC</a:t>
                </a:r>
                <a:endParaRPr lang="en-US" sz="1600" kern="1200"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56631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762000" y="1735214"/>
            <a:ext cx="8001000" cy="1705297"/>
          </a:xfrm>
          <a:prstGeom prst="rect">
            <a:avLst/>
          </a:prstGeom>
        </p:spPr>
        <p:txBody>
          <a:bodyPr>
            <a:noAutofit/>
          </a:bodyPr>
          <a:lstStyle/>
          <a:p>
            <a:pPr marL="0" indent="0" algn="ctr">
              <a:lnSpc>
                <a:spcPct val="100000"/>
              </a:lnSpc>
              <a:spcBef>
                <a:spcPts val="0"/>
              </a:spcBef>
              <a:spcAft>
                <a:spcPts val="0"/>
              </a:spcAft>
              <a:buClrTx/>
              <a:buNone/>
            </a:pPr>
            <a:r>
              <a:rPr lang="en-US" sz="2800" i="1" dirty="0">
                <a:solidFill>
                  <a:schemeClr val="tx1"/>
                </a:solidFill>
                <a:latin typeface="Arial" panose="020B0604020202020204" pitchFamily="34" charset="0"/>
                <a:cs typeface="Arial" panose="020B0604020202020204" pitchFamily="34" charset="0"/>
              </a:rPr>
              <a:t>“Address key educational transition issues encountered by children of military families.”</a:t>
            </a:r>
          </a:p>
        </p:txBody>
      </p:sp>
      <p:sp>
        <p:nvSpPr>
          <p:cNvPr id="5" name="Content Placeholder 1"/>
          <p:cNvSpPr txBox="1">
            <a:spLocks/>
          </p:cNvSpPr>
          <p:nvPr/>
        </p:nvSpPr>
        <p:spPr>
          <a:xfrm>
            <a:off x="342900" y="4002693"/>
            <a:ext cx="5715000" cy="204576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3096" lvl="1" indent="-90488">
              <a:lnSpc>
                <a:spcPct val="150000"/>
              </a:lnSpc>
              <a:buClrTx/>
              <a:buFont typeface="Wingdings" charset="2"/>
              <a:buChar char="ü"/>
              <a:tabLst>
                <a:tab pos="441325" algn="l"/>
              </a:tabLst>
            </a:pPr>
            <a:r>
              <a:rPr lang="en-US" sz="2600" i="1" dirty="0">
                <a:solidFill>
                  <a:schemeClr val="tx1"/>
                </a:solidFill>
                <a:latin typeface="Arial" panose="020B0604020202020204" pitchFamily="34" charset="0"/>
                <a:cs typeface="Arial" panose="020B0604020202020204" pitchFamily="34" charset="0"/>
              </a:rPr>
              <a:t>Resolving issues fairly</a:t>
            </a:r>
          </a:p>
          <a:p>
            <a:pPr marL="383096" lvl="1" indent="-90488">
              <a:lnSpc>
                <a:spcPct val="150000"/>
              </a:lnSpc>
              <a:buClrTx/>
              <a:buFont typeface="Wingdings" charset="2"/>
              <a:buChar char="ü"/>
              <a:tabLst>
                <a:tab pos="441325" algn="l"/>
              </a:tabLst>
            </a:pPr>
            <a:r>
              <a:rPr lang="en-US" sz="2600" i="1" dirty="0">
                <a:solidFill>
                  <a:schemeClr val="tx1"/>
                </a:solidFill>
                <a:latin typeface="Arial" panose="020B0604020202020204" pitchFamily="34" charset="0"/>
                <a:cs typeface="Arial" panose="020B0604020202020204" pitchFamily="34" charset="0"/>
              </a:rPr>
              <a:t>Respect for all</a:t>
            </a:r>
          </a:p>
          <a:p>
            <a:pPr marL="383096" lvl="1" indent="-90488">
              <a:lnSpc>
                <a:spcPct val="150000"/>
              </a:lnSpc>
              <a:buClrTx/>
              <a:buFont typeface="Wingdings" charset="2"/>
              <a:buChar char="ü"/>
              <a:tabLst>
                <a:tab pos="441325" algn="l"/>
              </a:tabLst>
            </a:pPr>
            <a:r>
              <a:rPr lang="en-US" sz="2600" i="1" dirty="0">
                <a:solidFill>
                  <a:schemeClr val="tx1"/>
                </a:solidFill>
                <a:latin typeface="Arial" panose="020B0604020202020204" pitchFamily="34" charset="0"/>
                <a:cs typeface="Arial" panose="020B0604020202020204" pitchFamily="34" charset="0"/>
              </a:rPr>
              <a:t>Doing the right thing</a:t>
            </a:r>
          </a:p>
        </p:txBody>
      </p:sp>
      <p:sp>
        <p:nvSpPr>
          <p:cNvPr id="3" name="Rectangle 2"/>
          <p:cNvSpPr/>
          <p:nvPr/>
        </p:nvSpPr>
        <p:spPr>
          <a:xfrm>
            <a:off x="152400" y="3181424"/>
            <a:ext cx="3581400" cy="830997"/>
          </a:xfrm>
          <a:prstGeom prst="rect">
            <a:avLst/>
          </a:prstGeom>
        </p:spPr>
        <p:txBody>
          <a:bodyPr vert="horz" wrap="square">
            <a:spAutoFit/>
          </a:bodyPr>
          <a:lstStyle/>
          <a:p>
            <a:pPr algn="ctr">
              <a:lnSpc>
                <a:spcPct val="150000"/>
              </a:lnSpc>
            </a:pPr>
            <a:r>
              <a:rPr lang="en-US" sz="3200" b="1" dirty="0">
                <a:latin typeface="Arial" panose="020B0604020202020204" pitchFamily="34" charset="0"/>
                <a:cs typeface="Arial" panose="020B0604020202020204" pitchFamily="34" charset="0"/>
              </a:rPr>
              <a:t>Core Values:</a:t>
            </a:r>
          </a:p>
        </p:txBody>
      </p:sp>
      <p:sp>
        <p:nvSpPr>
          <p:cNvPr id="6" name="Content Placeholder 1"/>
          <p:cNvSpPr txBox="1">
            <a:spLocks/>
          </p:cNvSpPr>
          <p:nvPr/>
        </p:nvSpPr>
        <p:spPr>
          <a:xfrm>
            <a:off x="4343400" y="3980157"/>
            <a:ext cx="5199434" cy="204576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3096" lvl="1" indent="-90488">
              <a:lnSpc>
                <a:spcPct val="150000"/>
              </a:lnSpc>
              <a:buClrTx/>
              <a:buFont typeface="Wingdings" charset="2"/>
              <a:buChar char="ü"/>
              <a:tabLst>
                <a:tab pos="441325" algn="l"/>
              </a:tabLst>
            </a:pPr>
            <a:r>
              <a:rPr lang="en-US" sz="2600" i="1" dirty="0">
                <a:solidFill>
                  <a:schemeClr val="tx1"/>
                </a:solidFill>
                <a:latin typeface="Arial" panose="020B0604020202020204" pitchFamily="34" charset="0"/>
                <a:cs typeface="Arial" panose="020B0604020202020204" pitchFamily="34" charset="0"/>
              </a:rPr>
              <a:t>Transparency in all we do</a:t>
            </a:r>
          </a:p>
          <a:p>
            <a:pPr marL="383096" lvl="1" indent="-90488">
              <a:lnSpc>
                <a:spcPct val="150000"/>
              </a:lnSpc>
              <a:buClrTx/>
              <a:buFont typeface="Wingdings" charset="2"/>
              <a:buChar char="ü"/>
              <a:tabLst>
                <a:tab pos="441325" algn="l"/>
              </a:tabLst>
            </a:pPr>
            <a:r>
              <a:rPr lang="en-US" sz="2600" i="1" dirty="0">
                <a:solidFill>
                  <a:schemeClr val="tx1"/>
                </a:solidFill>
                <a:latin typeface="Arial" panose="020B0604020202020204" pitchFamily="34" charset="0"/>
                <a:cs typeface="Arial" panose="020B0604020202020204" pitchFamily="34" charset="0"/>
              </a:rPr>
              <a:t>Committed to making a difference</a:t>
            </a:r>
          </a:p>
        </p:txBody>
      </p:sp>
      <p:sp>
        <p:nvSpPr>
          <p:cNvPr id="7" name="Rectangle 6"/>
          <p:cNvSpPr/>
          <p:nvPr/>
        </p:nvSpPr>
        <p:spPr>
          <a:xfrm>
            <a:off x="342900" y="996549"/>
            <a:ext cx="4572000" cy="830997"/>
          </a:xfrm>
          <a:prstGeom prst="rect">
            <a:avLst/>
          </a:prstGeom>
        </p:spPr>
        <p:txBody>
          <a:bodyPr>
            <a:spAutoFit/>
          </a:bodyPr>
          <a:lstStyle/>
          <a:p>
            <a:pPr marL="383096" marR="0" lvl="1" indent="-90488" defTabSz="914400" eaLnBrk="1" fontAlgn="auto" latinLnBrk="0" hangingPunct="1">
              <a:lnSpc>
                <a:spcPct val="150000"/>
              </a:lnSpc>
              <a:spcBef>
                <a:spcPts val="0"/>
              </a:spcBef>
              <a:spcAft>
                <a:spcPts val="0"/>
              </a:spcAft>
              <a:buClrTx/>
              <a:buSzTx/>
              <a:buFont typeface="Wingdings" charset="2"/>
              <a:buNone/>
              <a:tabLst>
                <a:tab pos="441325" algn="l"/>
              </a:tabLst>
              <a:defRPr/>
            </a:pPr>
            <a:r>
              <a:rPr lang="en-US" sz="3200" b="1" dirty="0">
                <a:latin typeface="Arial" panose="020B0604020202020204" pitchFamily="34" charset="0"/>
                <a:cs typeface="Arial" panose="020B0604020202020204" pitchFamily="34" charset="0"/>
              </a:rPr>
              <a:t>Mission:</a:t>
            </a:r>
          </a:p>
        </p:txBody>
      </p:sp>
    </p:spTree>
    <p:extLst>
      <p:ext uri="{BB962C8B-B14F-4D97-AF65-F5344CB8AC3E}">
        <p14:creationId xmlns:p14="http://schemas.microsoft.com/office/powerpoint/2010/main" val="525140427"/>
      </p:ext>
    </p:extLst>
  </p:cSld>
  <p:clrMapOvr>
    <a:masterClrMapping/>
  </p:clrMapOvr>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37004</TotalTime>
  <Words>4803</Words>
  <Application>Microsoft Office PowerPoint</Application>
  <PresentationFormat>On-screen Show (4:3)</PresentationFormat>
  <Paragraphs>544</Paragraphs>
  <Slides>49</Slides>
  <Notes>49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ＭＳ Ｐゴシック</vt:lpstr>
      <vt:lpstr>Abril Text</vt:lpstr>
      <vt:lpstr>Agenda-Light</vt:lpstr>
      <vt:lpstr>Arial</vt:lpstr>
      <vt:lpstr>Calibri</vt:lpstr>
      <vt:lpstr>Mangal</vt:lpstr>
      <vt:lpstr>Times New Roman</vt:lpstr>
      <vt:lpstr>Wingdings</vt:lpstr>
      <vt:lpstr>Retrospect</vt:lpstr>
      <vt:lpstr>PowerPoint Presentation</vt:lpstr>
      <vt:lpstr>Session Objectives</vt:lpstr>
      <vt:lpstr>PowerPoint Presentation</vt:lpstr>
      <vt:lpstr>Demographics</vt:lpstr>
      <vt:lpstr>PowerPoint Presentation</vt:lpstr>
      <vt:lpstr>Distribution of Military-Connected Children by Type of School Environment </vt:lpstr>
      <vt:lpstr>What’s an Interstate Compact?</vt:lpstr>
      <vt:lpstr>Timeline</vt:lpstr>
      <vt:lpstr>PowerPoint Presentation</vt:lpstr>
      <vt:lpstr>Governance Structure</vt:lpstr>
      <vt:lpstr>Ex-Officio </vt:lpstr>
      <vt:lpstr>The Compact covers children of:</vt:lpstr>
      <vt:lpstr>The Compact:</vt:lpstr>
      <vt:lpstr>The Compact does not:</vt:lpstr>
      <vt:lpstr>So why is the Compact Important?</vt:lpstr>
      <vt:lpstr>What areas does the Compact cover?</vt:lpstr>
      <vt:lpstr>ARTICLE IV - ENROLLMENT</vt:lpstr>
      <vt:lpstr>ARTICLE IV - ENROLLMENT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“Course and Educational Program Placement”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ARTICLE VI - ELIGIBILITY</vt:lpstr>
      <vt:lpstr>PowerPoint Presentation</vt:lpstr>
      <vt:lpstr>PowerPoint Presentation</vt:lpstr>
      <vt:lpstr>PowerPoint Presentation</vt:lpstr>
      <vt:lpstr>PowerPoint Presentation</vt:lpstr>
      <vt:lpstr>ARTICLE VII - GRADUATION</vt:lpstr>
      <vt:lpstr>PowerPoint Presentation</vt:lpstr>
      <vt:lpstr>ARTICLE VII - GRADUATION</vt:lpstr>
      <vt:lpstr>PowerPoint Presentation</vt:lpstr>
      <vt:lpstr>PowerPoint Presentation</vt:lpstr>
      <vt:lpstr>PowerPoint Presentation</vt:lpstr>
      <vt:lpstr>Snapshot of the Cases Received by the National Office ONLY</vt:lpstr>
      <vt:lpstr>Snapshot of the Cases Received by the National Office ONLY</vt:lpstr>
      <vt:lpstr>Snapshot of the Cases Received by the National Office ONLY</vt:lpstr>
      <vt:lpstr> </vt:lpstr>
      <vt:lpstr>PowerPoint Presentation</vt:lpstr>
    </vt:vector>
  </TitlesOfParts>
  <Company>CSG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COUNCILS  COORDINATION AND PROMOTION  OF THE  INTERSTATE COMPACT</dc:title>
  <dc:creator>jmatthews</dc:creator>
  <cp:lastModifiedBy>Richard Pryor</cp:lastModifiedBy>
  <cp:revision>478</cp:revision>
  <cp:lastPrinted>2017-10-19T18:38:58Z</cp:lastPrinted>
  <dcterms:created xsi:type="dcterms:W3CDTF">2012-06-22T12:10:36Z</dcterms:created>
  <dcterms:modified xsi:type="dcterms:W3CDTF">2017-11-14T20:29:54Z</dcterms:modified>
</cp:coreProperties>
</file>