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71" r:id="rId2"/>
    <p:sldId id="272" r:id="rId3"/>
    <p:sldId id="261" r:id="rId4"/>
    <p:sldId id="273" r:id="rId5"/>
    <p:sldId id="279" r:id="rId6"/>
    <p:sldId id="274" r:id="rId7"/>
    <p:sldId id="275" r:id="rId8"/>
    <p:sldId id="276" r:id="rId9"/>
    <p:sldId id="277" r:id="rId10"/>
    <p:sldId id="278" r:id="rId11"/>
    <p:sldId id="280" r:id="rId12"/>
    <p:sldId id="259" r:id="rId13"/>
    <p:sldId id="270" r:id="rId14"/>
    <p:sldId id="284" r:id="rId15"/>
    <p:sldId id="282" r:id="rId16"/>
    <p:sldId id="285" r:id="rId17"/>
    <p:sldId id="286" r:id="rId18"/>
    <p:sldId id="283" r:id="rId19"/>
    <p:sldId id="258" r:id="rId2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F3F7"/>
    <a:srgbClr val="499F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C285F8-AB56-41B2-B98F-5AB5F0E1CC66}" v="1" dt="2025-02-14T23:30:55.3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0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Relationship Id="rId30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noch, Donald E (EED)" userId="9db32b5b-e14d-4752-999c-8a457592a2a6" providerId="ADAL" clId="{B6C285F8-AB56-41B2-B98F-5AB5F0E1CC66}"/>
    <pc:docChg chg="undo custSel addSld delSld modSld sldOrd">
      <pc:chgData name="Enoch, Donald E (EED)" userId="9db32b5b-e14d-4752-999c-8a457592a2a6" providerId="ADAL" clId="{B6C285F8-AB56-41B2-B98F-5AB5F0E1CC66}" dt="2025-03-03T16:27:20.642" v="644" actId="1076"/>
      <pc:docMkLst>
        <pc:docMk/>
      </pc:docMkLst>
      <pc:sldChg chg="modSp mod">
        <pc:chgData name="Enoch, Donald E (EED)" userId="9db32b5b-e14d-4752-999c-8a457592a2a6" providerId="ADAL" clId="{B6C285F8-AB56-41B2-B98F-5AB5F0E1CC66}" dt="2025-03-03T16:16:13.854" v="520" actId="20577"/>
        <pc:sldMkLst>
          <pc:docMk/>
          <pc:sldMk cId="488371846" sldId="258"/>
        </pc:sldMkLst>
        <pc:spChg chg="mod">
          <ac:chgData name="Enoch, Donald E (EED)" userId="9db32b5b-e14d-4752-999c-8a457592a2a6" providerId="ADAL" clId="{B6C285F8-AB56-41B2-B98F-5AB5F0E1CC66}" dt="2025-03-03T16:16:13.854" v="520" actId="20577"/>
          <ac:spMkLst>
            <pc:docMk/>
            <pc:sldMk cId="488371846" sldId="258"/>
            <ac:spMk id="8" creationId="{00000000-0000-0000-0000-000000000000}"/>
          </ac:spMkLst>
        </pc:spChg>
      </pc:sldChg>
      <pc:sldChg chg="modSp mod">
        <pc:chgData name="Enoch, Donald E (EED)" userId="9db32b5b-e14d-4752-999c-8a457592a2a6" providerId="ADAL" clId="{B6C285F8-AB56-41B2-B98F-5AB5F0E1CC66}" dt="2025-02-11T19:04:55.011" v="2" actId="1036"/>
        <pc:sldMkLst>
          <pc:docMk/>
          <pc:sldMk cId="344902430" sldId="261"/>
        </pc:sldMkLst>
        <pc:spChg chg="mod">
          <ac:chgData name="Enoch, Donald E (EED)" userId="9db32b5b-e14d-4752-999c-8a457592a2a6" providerId="ADAL" clId="{B6C285F8-AB56-41B2-B98F-5AB5F0E1CC66}" dt="2025-02-11T19:04:55.011" v="2" actId="1036"/>
          <ac:spMkLst>
            <pc:docMk/>
            <pc:sldMk cId="344902430" sldId="261"/>
            <ac:spMk id="8" creationId="{00000000-0000-0000-0000-000000000000}"/>
          </ac:spMkLst>
        </pc:spChg>
      </pc:sldChg>
      <pc:sldChg chg="delSp modSp mod">
        <pc:chgData name="Enoch, Donald E (EED)" userId="9db32b5b-e14d-4752-999c-8a457592a2a6" providerId="ADAL" clId="{B6C285F8-AB56-41B2-B98F-5AB5F0E1CC66}" dt="2025-03-03T16:26:22.958" v="642" actId="13926"/>
        <pc:sldMkLst>
          <pc:docMk/>
          <pc:sldMk cId="2880038240" sldId="270"/>
        </pc:sldMkLst>
        <pc:spChg chg="del mod">
          <ac:chgData name="Enoch, Donald E (EED)" userId="9db32b5b-e14d-4752-999c-8a457592a2a6" providerId="ADAL" clId="{B6C285F8-AB56-41B2-B98F-5AB5F0E1CC66}" dt="2025-03-03T16:05:49.417" v="349" actId="478"/>
          <ac:spMkLst>
            <pc:docMk/>
            <pc:sldMk cId="2880038240" sldId="270"/>
            <ac:spMk id="3" creationId="{DB585775-E571-7FF3-DF08-49B8C014A25F}"/>
          </ac:spMkLst>
        </pc:spChg>
        <pc:spChg chg="mod">
          <ac:chgData name="Enoch, Donald E (EED)" userId="9db32b5b-e14d-4752-999c-8a457592a2a6" providerId="ADAL" clId="{B6C285F8-AB56-41B2-B98F-5AB5F0E1CC66}" dt="2025-03-03T16:26:22.958" v="642" actId="13926"/>
          <ac:spMkLst>
            <pc:docMk/>
            <pc:sldMk cId="2880038240" sldId="270"/>
            <ac:spMk id="10" creationId="{018ED8F3-5A38-E8FA-82BE-E75B5428BDF0}"/>
          </ac:spMkLst>
        </pc:spChg>
      </pc:sldChg>
      <pc:sldChg chg="modSp mod">
        <pc:chgData name="Enoch, Donald E (EED)" userId="9db32b5b-e14d-4752-999c-8a457592a2a6" providerId="ADAL" clId="{B6C285F8-AB56-41B2-B98F-5AB5F0E1CC66}" dt="2025-03-03T16:02:16.054" v="245" actId="20577"/>
        <pc:sldMkLst>
          <pc:docMk/>
          <pc:sldMk cId="2000067933" sldId="271"/>
        </pc:sldMkLst>
        <pc:spChg chg="mod">
          <ac:chgData name="Enoch, Donald E (EED)" userId="9db32b5b-e14d-4752-999c-8a457592a2a6" providerId="ADAL" clId="{B6C285F8-AB56-41B2-B98F-5AB5F0E1CC66}" dt="2025-03-03T16:02:16.054" v="245" actId="20577"/>
          <ac:spMkLst>
            <pc:docMk/>
            <pc:sldMk cId="2000067933" sldId="271"/>
            <ac:spMk id="3" creationId="{00000000-0000-0000-0000-000000000000}"/>
          </ac:spMkLst>
        </pc:spChg>
      </pc:sldChg>
      <pc:sldChg chg="modSp mod">
        <pc:chgData name="Enoch, Donald E (EED)" userId="9db32b5b-e14d-4752-999c-8a457592a2a6" providerId="ADAL" clId="{B6C285F8-AB56-41B2-B98F-5AB5F0E1CC66}" dt="2025-03-03T16:23:04.982" v="527" actId="20577"/>
        <pc:sldMkLst>
          <pc:docMk/>
          <pc:sldMk cId="148711655" sldId="273"/>
        </pc:sldMkLst>
        <pc:spChg chg="mod">
          <ac:chgData name="Enoch, Donald E (EED)" userId="9db32b5b-e14d-4752-999c-8a457592a2a6" providerId="ADAL" clId="{B6C285F8-AB56-41B2-B98F-5AB5F0E1CC66}" dt="2025-03-03T16:23:04.982" v="527" actId="20577"/>
          <ac:spMkLst>
            <pc:docMk/>
            <pc:sldMk cId="148711655" sldId="273"/>
            <ac:spMk id="8" creationId="{FB40BCA6-3DBF-2E9F-3667-0F208608A91C}"/>
          </ac:spMkLst>
        </pc:spChg>
      </pc:sldChg>
      <pc:sldChg chg="modSp mod">
        <pc:chgData name="Enoch, Donald E (EED)" userId="9db32b5b-e14d-4752-999c-8a457592a2a6" providerId="ADAL" clId="{B6C285F8-AB56-41B2-B98F-5AB5F0E1CC66}" dt="2025-03-03T16:24:11.455" v="592" actId="20577"/>
        <pc:sldMkLst>
          <pc:docMk/>
          <pc:sldMk cId="484844457" sldId="274"/>
        </pc:sldMkLst>
        <pc:spChg chg="mod">
          <ac:chgData name="Enoch, Donald E (EED)" userId="9db32b5b-e14d-4752-999c-8a457592a2a6" providerId="ADAL" clId="{B6C285F8-AB56-41B2-B98F-5AB5F0E1CC66}" dt="2025-03-03T16:24:11.455" v="592" actId="20577"/>
          <ac:spMkLst>
            <pc:docMk/>
            <pc:sldMk cId="484844457" sldId="274"/>
            <ac:spMk id="3" creationId="{C409BB2A-0FE9-604F-CC21-562E0380679C}"/>
          </ac:spMkLst>
        </pc:spChg>
      </pc:sldChg>
      <pc:sldChg chg="modSp mod">
        <pc:chgData name="Enoch, Donald E (EED)" userId="9db32b5b-e14d-4752-999c-8a457592a2a6" providerId="ADAL" clId="{B6C285F8-AB56-41B2-B98F-5AB5F0E1CC66}" dt="2025-03-03T16:24:36.094" v="599" actId="20577"/>
        <pc:sldMkLst>
          <pc:docMk/>
          <pc:sldMk cId="3297798640" sldId="275"/>
        </pc:sldMkLst>
        <pc:spChg chg="mod">
          <ac:chgData name="Enoch, Donald E (EED)" userId="9db32b5b-e14d-4752-999c-8a457592a2a6" providerId="ADAL" clId="{B6C285F8-AB56-41B2-B98F-5AB5F0E1CC66}" dt="2025-03-03T16:24:36.094" v="599" actId="20577"/>
          <ac:spMkLst>
            <pc:docMk/>
            <pc:sldMk cId="3297798640" sldId="275"/>
            <ac:spMk id="6" creationId="{39BF5D8E-6173-2EDB-381F-C6627C938937}"/>
          </ac:spMkLst>
        </pc:spChg>
      </pc:sldChg>
      <pc:sldChg chg="modSp mod">
        <pc:chgData name="Enoch, Donald E (EED)" userId="9db32b5b-e14d-4752-999c-8a457592a2a6" providerId="ADAL" clId="{B6C285F8-AB56-41B2-B98F-5AB5F0E1CC66}" dt="2025-03-03T16:24:45.361" v="606" actId="20577"/>
        <pc:sldMkLst>
          <pc:docMk/>
          <pc:sldMk cId="2083010186" sldId="276"/>
        </pc:sldMkLst>
        <pc:spChg chg="mod">
          <ac:chgData name="Enoch, Donald E (EED)" userId="9db32b5b-e14d-4752-999c-8a457592a2a6" providerId="ADAL" clId="{B6C285F8-AB56-41B2-B98F-5AB5F0E1CC66}" dt="2025-03-03T16:24:45.361" v="606" actId="20577"/>
          <ac:spMkLst>
            <pc:docMk/>
            <pc:sldMk cId="2083010186" sldId="276"/>
            <ac:spMk id="6" creationId="{32338BB1-876F-DF23-388E-48C7A6A65F71}"/>
          </ac:spMkLst>
        </pc:spChg>
      </pc:sldChg>
      <pc:sldChg chg="modSp mod">
        <pc:chgData name="Enoch, Donald E (EED)" userId="9db32b5b-e14d-4752-999c-8a457592a2a6" providerId="ADAL" clId="{B6C285F8-AB56-41B2-B98F-5AB5F0E1CC66}" dt="2025-03-03T16:25:23.244" v="635" actId="6549"/>
        <pc:sldMkLst>
          <pc:docMk/>
          <pc:sldMk cId="3096731965" sldId="277"/>
        </pc:sldMkLst>
        <pc:spChg chg="mod">
          <ac:chgData name="Enoch, Donald E (EED)" userId="9db32b5b-e14d-4752-999c-8a457592a2a6" providerId="ADAL" clId="{B6C285F8-AB56-41B2-B98F-5AB5F0E1CC66}" dt="2025-03-03T16:25:23.244" v="635" actId="6549"/>
          <ac:spMkLst>
            <pc:docMk/>
            <pc:sldMk cId="3096731965" sldId="277"/>
            <ac:spMk id="6" creationId="{97C891B8-0061-10B5-2BDF-B29E3DFED366}"/>
          </ac:spMkLst>
        </pc:spChg>
      </pc:sldChg>
      <pc:sldChg chg="modSp mod">
        <pc:chgData name="Enoch, Donald E (EED)" userId="9db32b5b-e14d-4752-999c-8a457592a2a6" providerId="ADAL" clId="{B6C285F8-AB56-41B2-B98F-5AB5F0E1CC66}" dt="2025-03-03T16:25:50.614" v="640" actId="6549"/>
        <pc:sldMkLst>
          <pc:docMk/>
          <pc:sldMk cId="1555811734" sldId="280"/>
        </pc:sldMkLst>
        <pc:spChg chg="mod">
          <ac:chgData name="Enoch, Donald E (EED)" userId="9db32b5b-e14d-4752-999c-8a457592a2a6" providerId="ADAL" clId="{B6C285F8-AB56-41B2-B98F-5AB5F0E1CC66}" dt="2025-03-03T16:25:50.614" v="640" actId="6549"/>
          <ac:spMkLst>
            <pc:docMk/>
            <pc:sldMk cId="1555811734" sldId="280"/>
            <ac:spMk id="8" creationId="{7F7FF63E-87FD-93D1-6DAA-4EF6F3288233}"/>
          </ac:spMkLst>
        </pc:spChg>
      </pc:sldChg>
      <pc:sldChg chg="new del">
        <pc:chgData name="Enoch, Donald E (EED)" userId="9db32b5b-e14d-4752-999c-8a457592a2a6" providerId="ADAL" clId="{B6C285F8-AB56-41B2-B98F-5AB5F0E1CC66}" dt="2025-03-03T16:15:47.726" v="500" actId="2696"/>
        <pc:sldMkLst>
          <pc:docMk/>
          <pc:sldMk cId="4233431448" sldId="281"/>
        </pc:sldMkLst>
      </pc:sldChg>
      <pc:sldChg chg="delSp modSp add mod">
        <pc:chgData name="Enoch, Donald E (EED)" userId="9db32b5b-e14d-4752-999c-8a457592a2a6" providerId="ADAL" clId="{B6C285F8-AB56-41B2-B98F-5AB5F0E1CC66}" dt="2025-03-03T16:12:52.364" v="496" actId="1076"/>
        <pc:sldMkLst>
          <pc:docMk/>
          <pc:sldMk cId="1179817015" sldId="282"/>
        </pc:sldMkLst>
        <pc:spChg chg="mod">
          <ac:chgData name="Enoch, Donald E (EED)" userId="9db32b5b-e14d-4752-999c-8a457592a2a6" providerId="ADAL" clId="{B6C285F8-AB56-41B2-B98F-5AB5F0E1CC66}" dt="2025-03-03T16:12:52.364" v="496" actId="1076"/>
          <ac:spMkLst>
            <pc:docMk/>
            <pc:sldMk cId="1179817015" sldId="282"/>
            <ac:spMk id="3" creationId="{79F0674D-DB02-FFCA-C90B-336052D23D7A}"/>
          </ac:spMkLst>
        </pc:spChg>
      </pc:sldChg>
      <pc:sldChg chg="addSp delSp modSp add mod">
        <pc:chgData name="Enoch, Donald E (EED)" userId="9db32b5b-e14d-4752-999c-8a457592a2a6" providerId="ADAL" clId="{B6C285F8-AB56-41B2-B98F-5AB5F0E1CC66}" dt="2025-02-14T23:31:12.416" v="162" actId="478"/>
        <pc:sldMkLst>
          <pc:docMk/>
          <pc:sldMk cId="2072985277" sldId="283"/>
        </pc:sldMkLst>
        <pc:spChg chg="add mod">
          <ac:chgData name="Enoch, Donald E (EED)" userId="9db32b5b-e14d-4752-999c-8a457592a2a6" providerId="ADAL" clId="{B6C285F8-AB56-41B2-B98F-5AB5F0E1CC66}" dt="2025-02-14T23:31:09.383" v="161" actId="1076"/>
          <ac:spMkLst>
            <pc:docMk/>
            <pc:sldMk cId="2072985277" sldId="283"/>
            <ac:spMk id="2" creationId="{1ABEC85B-7B39-4DA5-2F11-26078CC0BA3F}"/>
          </ac:spMkLst>
        </pc:spChg>
      </pc:sldChg>
      <pc:sldChg chg="modSp add mod ord">
        <pc:chgData name="Enoch, Donald E (EED)" userId="9db32b5b-e14d-4752-999c-8a457592a2a6" providerId="ADAL" clId="{B6C285F8-AB56-41B2-B98F-5AB5F0E1CC66}" dt="2025-02-14T23:37:24.506" v="213"/>
        <pc:sldMkLst>
          <pc:docMk/>
          <pc:sldMk cId="2540412294" sldId="284"/>
        </pc:sldMkLst>
        <pc:spChg chg="mod">
          <ac:chgData name="Enoch, Donald E (EED)" userId="9db32b5b-e14d-4752-999c-8a457592a2a6" providerId="ADAL" clId="{B6C285F8-AB56-41B2-B98F-5AB5F0E1CC66}" dt="2025-02-14T23:36:59.953" v="209" actId="20577"/>
          <ac:spMkLst>
            <pc:docMk/>
            <pc:sldMk cId="2540412294" sldId="284"/>
            <ac:spMk id="3" creationId="{28ACDF33-5571-732E-4E5C-83EDB13D6DB4}"/>
          </ac:spMkLst>
        </pc:spChg>
      </pc:sldChg>
      <pc:sldChg chg="modSp add mod">
        <pc:chgData name="Enoch, Donald E (EED)" userId="9db32b5b-e14d-4752-999c-8a457592a2a6" providerId="ADAL" clId="{B6C285F8-AB56-41B2-B98F-5AB5F0E1CC66}" dt="2025-03-03T16:27:07.194" v="643" actId="1076"/>
        <pc:sldMkLst>
          <pc:docMk/>
          <pc:sldMk cId="2083239970" sldId="285"/>
        </pc:sldMkLst>
        <pc:spChg chg="mod">
          <ac:chgData name="Enoch, Donald E (EED)" userId="9db32b5b-e14d-4752-999c-8a457592a2a6" providerId="ADAL" clId="{B6C285F8-AB56-41B2-B98F-5AB5F0E1CC66}" dt="2025-03-03T16:27:07.194" v="643" actId="1076"/>
          <ac:spMkLst>
            <pc:docMk/>
            <pc:sldMk cId="2083239970" sldId="285"/>
            <ac:spMk id="3" creationId="{75EFF096-27FC-005B-88ED-555052289AFA}"/>
          </ac:spMkLst>
        </pc:spChg>
      </pc:sldChg>
      <pc:sldChg chg="modSp add mod">
        <pc:chgData name="Enoch, Donald E (EED)" userId="9db32b5b-e14d-4752-999c-8a457592a2a6" providerId="ADAL" clId="{B6C285F8-AB56-41B2-B98F-5AB5F0E1CC66}" dt="2025-03-03T16:27:20.642" v="644" actId="1076"/>
        <pc:sldMkLst>
          <pc:docMk/>
          <pc:sldMk cId="3682709354" sldId="286"/>
        </pc:sldMkLst>
        <pc:spChg chg="mod">
          <ac:chgData name="Enoch, Donald E (EED)" userId="9db32b5b-e14d-4752-999c-8a457592a2a6" providerId="ADAL" clId="{B6C285F8-AB56-41B2-B98F-5AB5F0E1CC66}" dt="2025-03-03T16:27:20.642" v="644" actId="1076"/>
          <ac:spMkLst>
            <pc:docMk/>
            <pc:sldMk cId="3682709354" sldId="286"/>
            <ac:spMk id="3" creationId="{C3A145D2-0B97-A34B-C52F-21EF1FA76575}"/>
          </ac:spMkLst>
        </pc:spChg>
      </pc:sldChg>
    </pc:docChg>
  </pc:docChgLst>
  <pc:docChgLst>
    <pc:chgData name="Enoch, Donald E (EED)" userId="9db32b5b-e14d-4752-999c-8a457592a2a6" providerId="ADAL" clId="{0EAE2E65-AFF1-4480-AEB2-1F73A8055ED7}"/>
    <pc:docChg chg="modSld">
      <pc:chgData name="Enoch, Donald E (EED)" userId="9db32b5b-e14d-4752-999c-8a457592a2a6" providerId="ADAL" clId="{0EAE2E65-AFF1-4480-AEB2-1F73A8055ED7}" dt="2025-01-24T21:24:04.749" v="24" actId="6549"/>
      <pc:docMkLst>
        <pc:docMk/>
      </pc:docMkLst>
      <pc:sldChg chg="modSp mod">
        <pc:chgData name="Enoch, Donald E (EED)" userId="9db32b5b-e14d-4752-999c-8a457592a2a6" providerId="ADAL" clId="{0EAE2E65-AFF1-4480-AEB2-1F73A8055ED7}" dt="2025-01-24T21:24:04.749" v="24" actId="6549"/>
        <pc:sldMkLst>
          <pc:docMk/>
          <pc:sldMk cId="2000067933" sldId="271"/>
        </pc:sldMkLst>
        <pc:spChg chg="mod">
          <ac:chgData name="Enoch, Donald E (EED)" userId="9db32b5b-e14d-4752-999c-8a457592a2a6" providerId="ADAL" clId="{0EAE2E65-AFF1-4480-AEB2-1F73A8055ED7}" dt="2025-01-24T21:24:04.749" v="24" actId="6549"/>
          <ac:spMkLst>
            <pc:docMk/>
            <pc:sldMk cId="2000067933" sldId="271"/>
            <ac:spMk id="3" creationId="{00000000-0000-0000-0000-000000000000}"/>
          </ac:spMkLst>
        </pc:spChg>
      </pc:sldChg>
      <pc:sldChg chg="modSp mod">
        <pc:chgData name="Enoch, Donald E (EED)" userId="9db32b5b-e14d-4752-999c-8a457592a2a6" providerId="ADAL" clId="{0EAE2E65-AFF1-4480-AEB2-1F73A8055ED7}" dt="2025-01-23T22:34:29.067" v="0" actId="20577"/>
        <pc:sldMkLst>
          <pc:docMk/>
          <pc:sldMk cId="148711655" sldId="273"/>
        </pc:sldMkLst>
        <pc:spChg chg="mod">
          <ac:chgData name="Enoch, Donald E (EED)" userId="9db32b5b-e14d-4752-999c-8a457592a2a6" providerId="ADAL" clId="{0EAE2E65-AFF1-4480-AEB2-1F73A8055ED7}" dt="2025-01-23T22:34:29.067" v="0" actId="20577"/>
          <ac:spMkLst>
            <pc:docMk/>
            <pc:sldMk cId="148711655" sldId="273"/>
            <ac:spMk id="8" creationId="{FB40BCA6-3DBF-2E9F-3667-0F208608A91C}"/>
          </ac:spMkLst>
        </pc:spChg>
      </pc:sldChg>
      <pc:sldChg chg="modSp mod">
        <pc:chgData name="Enoch, Donald E (EED)" userId="9db32b5b-e14d-4752-999c-8a457592a2a6" providerId="ADAL" clId="{0EAE2E65-AFF1-4480-AEB2-1F73A8055ED7}" dt="2025-01-23T22:38:05.955" v="8" actId="13926"/>
        <pc:sldMkLst>
          <pc:docMk/>
          <pc:sldMk cId="484844457" sldId="274"/>
        </pc:sldMkLst>
        <pc:spChg chg="mod">
          <ac:chgData name="Enoch, Donald E (EED)" userId="9db32b5b-e14d-4752-999c-8a457592a2a6" providerId="ADAL" clId="{0EAE2E65-AFF1-4480-AEB2-1F73A8055ED7}" dt="2025-01-23T22:38:05.955" v="8" actId="13926"/>
          <ac:spMkLst>
            <pc:docMk/>
            <pc:sldMk cId="484844457" sldId="274"/>
            <ac:spMk id="3" creationId="{C409BB2A-0FE9-604F-CC21-562E0380679C}"/>
          </ac:spMkLst>
        </pc:spChg>
      </pc:sldChg>
      <pc:sldChg chg="modSp mod">
        <pc:chgData name="Enoch, Donald E (EED)" userId="9db32b5b-e14d-4752-999c-8a457592a2a6" providerId="ADAL" clId="{0EAE2E65-AFF1-4480-AEB2-1F73A8055ED7}" dt="2025-01-23T22:38:27.502" v="9" actId="20577"/>
        <pc:sldMkLst>
          <pc:docMk/>
          <pc:sldMk cId="3297798640" sldId="275"/>
        </pc:sldMkLst>
        <pc:spChg chg="mod">
          <ac:chgData name="Enoch, Donald E (EED)" userId="9db32b5b-e14d-4752-999c-8a457592a2a6" providerId="ADAL" clId="{0EAE2E65-AFF1-4480-AEB2-1F73A8055ED7}" dt="2025-01-23T22:38:27.502" v="9" actId="20577"/>
          <ac:spMkLst>
            <pc:docMk/>
            <pc:sldMk cId="3297798640" sldId="275"/>
            <ac:spMk id="6" creationId="{39BF5D8E-6173-2EDB-381F-C6627C938937}"/>
          </ac:spMkLst>
        </pc:spChg>
      </pc:sldChg>
      <pc:sldChg chg="modSp mod">
        <pc:chgData name="Enoch, Donald E (EED)" userId="9db32b5b-e14d-4752-999c-8a457592a2a6" providerId="ADAL" clId="{0EAE2E65-AFF1-4480-AEB2-1F73A8055ED7}" dt="2025-01-23T22:38:47.536" v="10" actId="20577"/>
        <pc:sldMkLst>
          <pc:docMk/>
          <pc:sldMk cId="2083010186" sldId="276"/>
        </pc:sldMkLst>
        <pc:spChg chg="mod">
          <ac:chgData name="Enoch, Donald E (EED)" userId="9db32b5b-e14d-4752-999c-8a457592a2a6" providerId="ADAL" clId="{0EAE2E65-AFF1-4480-AEB2-1F73A8055ED7}" dt="2025-01-23T22:38:47.536" v="10" actId="20577"/>
          <ac:spMkLst>
            <pc:docMk/>
            <pc:sldMk cId="2083010186" sldId="276"/>
            <ac:spMk id="6" creationId="{32338BB1-876F-DF23-388E-48C7A6A65F71}"/>
          </ac:spMkLst>
        </pc:spChg>
      </pc:sldChg>
      <pc:sldChg chg="modSp mod">
        <pc:chgData name="Enoch, Donald E (EED)" userId="9db32b5b-e14d-4752-999c-8a457592a2a6" providerId="ADAL" clId="{0EAE2E65-AFF1-4480-AEB2-1F73A8055ED7}" dt="2025-01-23T22:41:24.107" v="13" actId="20577"/>
        <pc:sldMkLst>
          <pc:docMk/>
          <pc:sldMk cId="3096731965" sldId="277"/>
        </pc:sldMkLst>
        <pc:spChg chg="mod">
          <ac:chgData name="Enoch, Donald E (EED)" userId="9db32b5b-e14d-4752-999c-8a457592a2a6" providerId="ADAL" clId="{0EAE2E65-AFF1-4480-AEB2-1F73A8055ED7}" dt="2025-01-23T22:41:24.107" v="13" actId="20577"/>
          <ac:spMkLst>
            <pc:docMk/>
            <pc:sldMk cId="3096731965" sldId="277"/>
            <ac:spMk id="6" creationId="{97C891B8-0061-10B5-2BDF-B29E3DFED366}"/>
          </ac:spMkLst>
        </pc:spChg>
      </pc:sldChg>
      <pc:sldChg chg="modSp mod">
        <pc:chgData name="Enoch, Donald E (EED)" userId="9db32b5b-e14d-4752-999c-8a457592a2a6" providerId="ADAL" clId="{0EAE2E65-AFF1-4480-AEB2-1F73A8055ED7}" dt="2025-01-23T22:41:12.095" v="12" actId="20577"/>
        <pc:sldMkLst>
          <pc:docMk/>
          <pc:sldMk cId="2670088345" sldId="278"/>
        </pc:sldMkLst>
        <pc:spChg chg="mod">
          <ac:chgData name="Enoch, Donald E (EED)" userId="9db32b5b-e14d-4752-999c-8a457592a2a6" providerId="ADAL" clId="{0EAE2E65-AFF1-4480-AEB2-1F73A8055ED7}" dt="2025-01-23T22:41:12.095" v="12" actId="20577"/>
          <ac:spMkLst>
            <pc:docMk/>
            <pc:sldMk cId="2670088345" sldId="278"/>
            <ac:spMk id="6" creationId="{A9AC0423-2DB4-670B-B62A-552A5362FCD2}"/>
          </ac:spMkLst>
        </pc:spChg>
      </pc:sldChg>
      <pc:sldChg chg="modSp mod">
        <pc:chgData name="Enoch, Donald E (EED)" userId="9db32b5b-e14d-4752-999c-8a457592a2a6" providerId="ADAL" clId="{0EAE2E65-AFF1-4480-AEB2-1F73A8055ED7}" dt="2025-01-23T22:42:01.505" v="18" actId="1076"/>
        <pc:sldMkLst>
          <pc:docMk/>
          <pc:sldMk cId="1555811734" sldId="280"/>
        </pc:sldMkLst>
        <pc:spChg chg="mod">
          <ac:chgData name="Enoch, Donald E (EED)" userId="9db32b5b-e14d-4752-999c-8a457592a2a6" providerId="ADAL" clId="{0EAE2E65-AFF1-4480-AEB2-1F73A8055ED7}" dt="2025-01-23T22:42:01.505" v="18" actId="1076"/>
          <ac:spMkLst>
            <pc:docMk/>
            <pc:sldMk cId="1555811734" sldId="280"/>
            <ac:spMk id="2" creationId="{A005BA5A-F319-9515-CC22-A66567CA19EA}"/>
          </ac:spMkLst>
        </pc:spChg>
        <pc:spChg chg="mod">
          <ac:chgData name="Enoch, Donald E (EED)" userId="9db32b5b-e14d-4752-999c-8a457592a2a6" providerId="ADAL" clId="{0EAE2E65-AFF1-4480-AEB2-1F73A8055ED7}" dt="2025-01-23T22:42:00.508" v="17" actId="14100"/>
          <ac:spMkLst>
            <pc:docMk/>
            <pc:sldMk cId="1555811734" sldId="280"/>
            <ac:spMk id="8" creationId="{7F7FF63E-87FD-93D1-6DAA-4EF6F3288233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stateofalaska-my.sharepoint.com/personal/donald_enoch_alaska_gov/Documents/Desktop/2025%20MIC3%20Statistic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stateofalaska-my.sharepoint.com/personal/donald_enoch_alaska_gov/Documents/Desktop/2025%20MIC3%20Statistic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stateofalaska-my.sharepoint.com/personal/donald_enoch_alaska_gov/Documents/Desktop/2025%20MIC3%20Statistic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stateofalaska-my.sharepoint.com/personal/donald_enoch_alaska_gov/Documents/Desktop/2025%20MIC3%20Statistic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stateofalaska-my.sharepoint.com/personal/donald_enoch_alaska_gov/Documents/Desktop/2025%20MIC3%20Statistic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stateofalaska-my.sharepoint.com/personal/donald_enoch_alaska_gov/Documents/Desktop/2025%20MIC3%20Statistic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stateofalaska-my.sharepoint.com/personal/donald_enoch_alaska_gov/Documents/Desktop/2025%20MIC3%20Statistic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stateofalaska-my.sharepoint.com/personal/donald_enoch_alaska_gov/Documents/Desktop/2025%20MIC3%20Statistic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stateofalaska-my.sharepoint.com/personal/donald_enoch_alaska_gov/Documents/Desktop/2025%20MIC3%20Statistic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stateofalaska-my.sharepoint.com/personal/donald_enoch_alaska_gov/Documents/Desktop/2025%20MIC3%20Statistic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Math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'[2025 MIC3 Statistics.xlsx]Sheet1'!$B$11</c:f>
              <c:strCache>
                <c:ptCount val="1"/>
                <c:pt idx="0">
                  <c:v>All Students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'[2025 MIC3 Statistics.xlsx]Sheet1'!$P$16,'[2025 MIC3 Statistics.xlsx]Sheet1'!$Q$16,'[2025 MIC3 Statistics.xlsx]Sheet1'!$R$16,'[2025 MIC3 Statistics.xlsx]Sheet1'!$S$16</c:f>
              <c:strCache>
                <c:ptCount val="4"/>
                <c:pt idx="0">
                  <c:v>Adv</c:v>
                </c:pt>
                <c:pt idx="1">
                  <c:v>Prof</c:v>
                </c:pt>
                <c:pt idx="2">
                  <c:v>Near Prof</c:v>
                </c:pt>
                <c:pt idx="3">
                  <c:v>Support</c:v>
                </c:pt>
              </c:strCache>
            </c:strRef>
          </c:cat>
          <c:val>
            <c:numRef>
              <c:f>'[2025 MIC3 Statistics.xlsx]Sheet1'!$D$11,'[2025 MIC3 Statistics.xlsx]Sheet1'!$F$11,'[2025 MIC3 Statistics.xlsx]Sheet1'!$H$11,'[2025 MIC3 Statistics.xlsx]Sheet1'!$J$11</c:f>
              <c:numCache>
                <c:formatCode>0.00%</c:formatCode>
                <c:ptCount val="4"/>
                <c:pt idx="0">
                  <c:v>0.1116</c:v>
                </c:pt>
                <c:pt idx="1">
                  <c:v>0.26090000000000002</c:v>
                </c:pt>
                <c:pt idx="2">
                  <c:v>0.1903</c:v>
                </c:pt>
                <c:pt idx="3">
                  <c:v>0.43719999999999998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DB-4F70-AA09-097B92B8D0D4}"/>
            </c:ext>
          </c:extLst>
        </c:ser>
        <c:ser>
          <c:idx val="1"/>
          <c:order val="1"/>
          <c:tx>
            <c:strRef>
              <c:f>'[2025 MIC3 Statistics.xlsx]Sheet1'!$B$12</c:f>
              <c:strCache>
                <c:ptCount val="1"/>
                <c:pt idx="0">
                  <c:v>Active Duty Parent/Guardian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'[2025 MIC3 Statistics.xlsx]Sheet1'!$P$16,'[2025 MIC3 Statistics.xlsx]Sheet1'!$Q$16,'[2025 MIC3 Statistics.xlsx]Sheet1'!$R$16,'[2025 MIC3 Statistics.xlsx]Sheet1'!$S$16</c:f>
              <c:strCache>
                <c:ptCount val="4"/>
                <c:pt idx="0">
                  <c:v>Adv</c:v>
                </c:pt>
                <c:pt idx="1">
                  <c:v>Prof</c:v>
                </c:pt>
                <c:pt idx="2">
                  <c:v>Near Prof</c:v>
                </c:pt>
                <c:pt idx="3">
                  <c:v>Support</c:v>
                </c:pt>
              </c:strCache>
            </c:strRef>
          </c:cat>
          <c:val>
            <c:numRef>
              <c:f>'[2025 MIC3 Statistics.xlsx]Sheet1'!$D$12,'[2025 MIC3 Statistics.xlsx]Sheet1'!$F$12,'[2025 MIC3 Statistics.xlsx]Sheet1'!$H$12,'[2025 MIC3 Statistics.xlsx]Sheet1'!$J$12</c:f>
              <c:numCache>
                <c:formatCode>0.00%</c:formatCode>
                <c:ptCount val="4"/>
                <c:pt idx="0">
                  <c:v>0.16550000000000001</c:v>
                </c:pt>
                <c:pt idx="1">
                  <c:v>0.35830000000000001</c:v>
                </c:pt>
                <c:pt idx="2">
                  <c:v>0.21460000000000001</c:v>
                </c:pt>
                <c:pt idx="3">
                  <c:v>0.2616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DB-4F70-AA09-097B92B8D0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5936064"/>
        <c:axId val="525955744"/>
      </c:barChart>
      <c:catAx>
        <c:axId val="525936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5955744"/>
        <c:crosses val="autoZero"/>
        <c:auto val="1"/>
        <c:lblAlgn val="ctr"/>
        <c:lblOffset val="100"/>
        <c:noMultiLvlLbl val="0"/>
      </c:catAx>
      <c:valAx>
        <c:axId val="525955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5936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Language Arts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'[2025 MIC3 Statistics.xlsx]Sheet1'!$B$116</c:f>
              <c:strCache>
                <c:ptCount val="1"/>
                <c:pt idx="0">
                  <c:v>All Students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'[2025 MIC3 Statistics.xlsx]Sheet1'!$Q$121,'[2025 MIC3 Statistics.xlsx]Sheet1'!$R$121,'[2025 MIC3 Statistics.xlsx]Sheet1'!$S$121,'[2025 MIC3 Statistics.xlsx]Sheet1'!$T$121</c:f>
              <c:strCache>
                <c:ptCount val="4"/>
                <c:pt idx="0">
                  <c:v>Adv</c:v>
                </c:pt>
                <c:pt idx="1">
                  <c:v>Prof</c:v>
                </c:pt>
                <c:pt idx="2">
                  <c:v>Near Prof</c:v>
                </c:pt>
                <c:pt idx="3">
                  <c:v>Support</c:v>
                </c:pt>
              </c:strCache>
            </c:strRef>
          </c:cat>
          <c:val>
            <c:numRef>
              <c:f>'[2025 MIC3 Statistics.xlsx]Sheet1'!$D$116,'[2025 MIC3 Statistics.xlsx]Sheet1'!$F$116,'[2025 MIC3 Statistics.xlsx]Sheet1'!$H$116,'[2025 MIC3 Statistics.xlsx]Sheet1'!$J$116</c:f>
              <c:numCache>
                <c:formatCode>0.00%</c:formatCode>
                <c:ptCount val="4"/>
                <c:pt idx="0">
                  <c:v>9.5600000000000004E-2</c:v>
                </c:pt>
                <c:pt idx="1">
                  <c:v>0.21940000000000001</c:v>
                </c:pt>
                <c:pt idx="2">
                  <c:v>0.28320000000000001</c:v>
                </c:pt>
                <c:pt idx="3">
                  <c:v>0.40189999999999998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D8-4DBD-B79C-83F71FF3F729}"/>
            </c:ext>
          </c:extLst>
        </c:ser>
        <c:ser>
          <c:idx val="1"/>
          <c:order val="1"/>
          <c:tx>
            <c:strRef>
              <c:f>'[2025 MIC3 Statistics.xlsx]Sheet1'!$B$117</c:f>
              <c:strCache>
                <c:ptCount val="1"/>
                <c:pt idx="0">
                  <c:v>Active Duty Parent/Guardian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'[2025 MIC3 Statistics.xlsx]Sheet1'!$Q$121,'[2025 MIC3 Statistics.xlsx]Sheet1'!$R$121,'[2025 MIC3 Statistics.xlsx]Sheet1'!$S$121,'[2025 MIC3 Statistics.xlsx]Sheet1'!$T$121</c:f>
              <c:strCache>
                <c:ptCount val="4"/>
                <c:pt idx="0">
                  <c:v>Adv</c:v>
                </c:pt>
                <c:pt idx="1">
                  <c:v>Prof</c:v>
                </c:pt>
                <c:pt idx="2">
                  <c:v>Near Prof</c:v>
                </c:pt>
                <c:pt idx="3">
                  <c:v>Support</c:v>
                </c:pt>
              </c:strCache>
            </c:strRef>
          </c:cat>
          <c:val>
            <c:numRef>
              <c:f>'[2025 MIC3 Statistics.xlsx]Sheet1'!$D$117,'[2025 MIC3 Statistics.xlsx]Sheet1'!$F$117,'[2025 MIC3 Statistics.xlsx]Sheet1'!$H$117,'[2025 MIC3 Statistics.xlsx]Sheet1'!$J$117</c:f>
              <c:numCache>
                <c:formatCode>0.00%</c:formatCode>
                <c:ptCount val="4"/>
                <c:pt idx="0">
                  <c:v>0.1487</c:v>
                </c:pt>
                <c:pt idx="1">
                  <c:v>0.31269999999999998</c:v>
                </c:pt>
                <c:pt idx="2">
                  <c:v>0.31680000000000003</c:v>
                </c:pt>
                <c:pt idx="3">
                  <c:v>0.2218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D8-4DBD-B79C-83F71FF3F7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15958528"/>
        <c:axId val="915959488"/>
      </c:barChart>
      <c:catAx>
        <c:axId val="915958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5959488"/>
        <c:crosses val="autoZero"/>
        <c:auto val="1"/>
        <c:lblAlgn val="ctr"/>
        <c:lblOffset val="100"/>
        <c:noMultiLvlLbl val="0"/>
      </c:catAx>
      <c:valAx>
        <c:axId val="915959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5958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Science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'[2025 MIC3 Statistics.xlsx]Sheet1'!$B$124</c:f>
              <c:strCache>
                <c:ptCount val="1"/>
                <c:pt idx="0">
                  <c:v>All Students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'[2025 MIC3 Statistics.xlsx]Sheet1'!$Q$121,'[2025 MIC3 Statistics.xlsx]Sheet1'!$R$121,'[2025 MIC3 Statistics.xlsx]Sheet1'!$S$121,'[2025 MIC3 Statistics.xlsx]Sheet1'!$T$121</c:f>
              <c:strCache>
                <c:ptCount val="4"/>
                <c:pt idx="0">
                  <c:v>Adv</c:v>
                </c:pt>
                <c:pt idx="1">
                  <c:v>Prof</c:v>
                </c:pt>
                <c:pt idx="2">
                  <c:v>Near Prof</c:v>
                </c:pt>
                <c:pt idx="3">
                  <c:v>Support</c:v>
                </c:pt>
              </c:strCache>
            </c:strRef>
          </c:cat>
          <c:val>
            <c:numRef>
              <c:f>'[2025 MIC3 Statistics.xlsx]Sheet1'!$D$124,'[2025 MIC3 Statistics.xlsx]Sheet1'!$F$124,'[2025 MIC3 Statistics.xlsx]Sheet1'!$H$124,'[2025 MIC3 Statistics.xlsx]Sheet1'!$J$124</c:f>
              <c:numCache>
                <c:formatCode>0.00%</c:formatCode>
                <c:ptCount val="4"/>
                <c:pt idx="0">
                  <c:v>0.11269999999999999</c:v>
                </c:pt>
                <c:pt idx="1">
                  <c:v>0.25679999999999997</c:v>
                </c:pt>
                <c:pt idx="2">
                  <c:v>0.23080000000000001</c:v>
                </c:pt>
                <c:pt idx="3">
                  <c:v>0.39979999999999999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53-4D3B-9606-46436C547262}"/>
            </c:ext>
          </c:extLst>
        </c:ser>
        <c:ser>
          <c:idx val="1"/>
          <c:order val="1"/>
          <c:tx>
            <c:strRef>
              <c:f>'[2025 MIC3 Statistics.xlsx]Sheet1'!$B$125</c:f>
              <c:strCache>
                <c:ptCount val="1"/>
                <c:pt idx="0">
                  <c:v>Active Duty Parent/Guardian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'[2025 MIC3 Statistics.xlsx]Sheet1'!$Q$121,'[2025 MIC3 Statistics.xlsx]Sheet1'!$R$121,'[2025 MIC3 Statistics.xlsx]Sheet1'!$S$121,'[2025 MIC3 Statistics.xlsx]Sheet1'!$T$121</c:f>
              <c:strCache>
                <c:ptCount val="4"/>
                <c:pt idx="0">
                  <c:v>Adv</c:v>
                </c:pt>
                <c:pt idx="1">
                  <c:v>Prof</c:v>
                </c:pt>
                <c:pt idx="2">
                  <c:v>Near Prof</c:v>
                </c:pt>
                <c:pt idx="3">
                  <c:v>Support</c:v>
                </c:pt>
              </c:strCache>
            </c:strRef>
          </c:cat>
          <c:val>
            <c:numRef>
              <c:f>'[2025 MIC3 Statistics.xlsx]Sheet1'!$D$125,'[2025 MIC3 Statistics.xlsx]Sheet1'!$F$125,'[2025 MIC3 Statistics.xlsx]Sheet1'!$H$125,'[2025 MIC3 Statistics.xlsx]Sheet1'!$J$125</c:f>
              <c:numCache>
                <c:formatCode>0.00%</c:formatCode>
                <c:ptCount val="4"/>
                <c:pt idx="0">
                  <c:v>0.17530000000000001</c:v>
                </c:pt>
                <c:pt idx="1">
                  <c:v>0.35880000000000001</c:v>
                </c:pt>
                <c:pt idx="2">
                  <c:v>0.23810000000000001</c:v>
                </c:pt>
                <c:pt idx="3">
                  <c:v>0.2278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53-4D3B-9606-46436C5472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5948544"/>
        <c:axId val="525934624"/>
      </c:barChart>
      <c:catAx>
        <c:axId val="525948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5934624"/>
        <c:crosses val="autoZero"/>
        <c:auto val="1"/>
        <c:lblAlgn val="ctr"/>
        <c:lblOffset val="100"/>
        <c:noMultiLvlLbl val="0"/>
      </c:catAx>
      <c:valAx>
        <c:axId val="525934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5948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Mathematics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'[2025 MIC3 Statistics.xlsx]Sheet1'!$B$120</c:f>
              <c:strCache>
                <c:ptCount val="1"/>
                <c:pt idx="0">
                  <c:v>All Students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'[2025 MIC3 Statistics.xlsx]Sheet1'!$Q$121,'[2025 MIC3 Statistics.xlsx]Sheet1'!$R$121,'[2025 MIC3 Statistics.xlsx]Sheet1'!$S$121,'[2025 MIC3 Statistics.xlsx]Sheet1'!$T$121</c:f>
              <c:strCache>
                <c:ptCount val="4"/>
                <c:pt idx="0">
                  <c:v>Adv</c:v>
                </c:pt>
                <c:pt idx="1">
                  <c:v>Prof</c:v>
                </c:pt>
                <c:pt idx="2">
                  <c:v>Near Prof</c:v>
                </c:pt>
                <c:pt idx="3">
                  <c:v>Support</c:v>
                </c:pt>
              </c:strCache>
            </c:strRef>
          </c:cat>
          <c:val>
            <c:numRef>
              <c:f>'[2025 MIC3 Statistics.xlsx]Sheet1'!$D$120,'[2025 MIC3 Statistics.xlsx]Sheet1'!$F$120,'[2025 MIC3 Statistics.xlsx]Sheet1'!$H$120,'[2025 MIC3 Statistics.xlsx]Sheet1'!$J$120</c:f>
              <c:numCache>
                <c:formatCode>0.00%</c:formatCode>
                <c:ptCount val="4"/>
                <c:pt idx="0">
                  <c:v>8.1600000000000006E-2</c:v>
                </c:pt>
                <c:pt idx="1">
                  <c:v>0.22939999999999999</c:v>
                </c:pt>
                <c:pt idx="2">
                  <c:v>0.18459999999999999</c:v>
                </c:pt>
                <c:pt idx="3">
                  <c:v>0.50429999999999997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BC-49CD-80AF-5D92DDA5F9B1}"/>
            </c:ext>
          </c:extLst>
        </c:ser>
        <c:ser>
          <c:idx val="1"/>
          <c:order val="1"/>
          <c:tx>
            <c:strRef>
              <c:f>'[2025 MIC3 Statistics.xlsx]Sheet1'!$B$121</c:f>
              <c:strCache>
                <c:ptCount val="1"/>
                <c:pt idx="0">
                  <c:v>Active Duty Parent/Guardian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'[2025 MIC3 Statistics.xlsx]Sheet1'!$Q$121,'[2025 MIC3 Statistics.xlsx]Sheet1'!$R$121,'[2025 MIC3 Statistics.xlsx]Sheet1'!$S$121,'[2025 MIC3 Statistics.xlsx]Sheet1'!$T$121</c:f>
              <c:strCache>
                <c:ptCount val="4"/>
                <c:pt idx="0">
                  <c:v>Adv</c:v>
                </c:pt>
                <c:pt idx="1">
                  <c:v>Prof</c:v>
                </c:pt>
                <c:pt idx="2">
                  <c:v>Near Prof</c:v>
                </c:pt>
                <c:pt idx="3">
                  <c:v>Support</c:v>
                </c:pt>
              </c:strCache>
            </c:strRef>
          </c:cat>
          <c:val>
            <c:numRef>
              <c:f>'[2025 MIC3 Statistics.xlsx]Sheet1'!$D$121,'[2025 MIC3 Statistics.xlsx]Sheet1'!$F$121,'[2025 MIC3 Statistics.xlsx]Sheet1'!$H$121,'[2025 MIC3 Statistics.xlsx]Sheet1'!$J$121</c:f>
              <c:numCache>
                <c:formatCode>0.00%</c:formatCode>
                <c:ptCount val="4"/>
                <c:pt idx="0">
                  <c:v>0.1227</c:v>
                </c:pt>
                <c:pt idx="1">
                  <c:v>0.3412</c:v>
                </c:pt>
                <c:pt idx="2">
                  <c:v>0.21290000000000001</c:v>
                </c:pt>
                <c:pt idx="3">
                  <c:v>0.32319999999999999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BC-49CD-80AF-5D92DDA5F9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2658672"/>
        <c:axId val="902659632"/>
      </c:barChart>
      <c:catAx>
        <c:axId val="90265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2659632"/>
        <c:crosses val="autoZero"/>
        <c:auto val="1"/>
        <c:lblAlgn val="ctr"/>
        <c:lblOffset val="100"/>
        <c:noMultiLvlLbl val="0"/>
      </c:catAx>
      <c:valAx>
        <c:axId val="90265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2658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Language Arts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'[2025 MIC3 Statistics.xlsx]Sheet1'!$B$7</c:f>
              <c:strCache>
                <c:ptCount val="1"/>
                <c:pt idx="0">
                  <c:v>All Students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'[2025 MIC3 Statistics.xlsx]Sheet1'!$P$16,'[2025 MIC3 Statistics.xlsx]Sheet1'!$Q$16,'[2025 MIC3 Statistics.xlsx]Sheet1'!$R$16,'[2025 MIC3 Statistics.xlsx]Sheet1'!$S$16</c:f>
              <c:strCache>
                <c:ptCount val="4"/>
                <c:pt idx="0">
                  <c:v>Adv</c:v>
                </c:pt>
                <c:pt idx="1">
                  <c:v>Prof</c:v>
                </c:pt>
                <c:pt idx="2">
                  <c:v>Near Prof</c:v>
                </c:pt>
                <c:pt idx="3">
                  <c:v>Support</c:v>
                </c:pt>
              </c:strCache>
            </c:strRef>
          </c:cat>
          <c:val>
            <c:numRef>
              <c:f>'[2025 MIC3 Statistics.xlsx]Sheet1'!$D$7,'[2025 MIC3 Statistics.xlsx]Sheet1'!$F$7,'[2025 MIC3 Statistics.xlsx]Sheet1'!$H$7,'[2025 MIC3 Statistics.xlsx]Sheet1'!$J$7</c:f>
              <c:numCache>
                <c:formatCode>0.00%</c:formatCode>
                <c:ptCount val="4"/>
                <c:pt idx="0">
                  <c:v>0.1236</c:v>
                </c:pt>
                <c:pt idx="1">
                  <c:v>0.24049999999999999</c:v>
                </c:pt>
                <c:pt idx="2">
                  <c:v>0.2994</c:v>
                </c:pt>
                <c:pt idx="3">
                  <c:v>0.33650000000000002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2F-428F-AA5B-4BAB9802F9F2}"/>
            </c:ext>
          </c:extLst>
        </c:ser>
        <c:ser>
          <c:idx val="1"/>
          <c:order val="1"/>
          <c:tx>
            <c:strRef>
              <c:f>'[2025 MIC3 Statistics.xlsx]Sheet1'!$B$8</c:f>
              <c:strCache>
                <c:ptCount val="1"/>
                <c:pt idx="0">
                  <c:v>Active Duty Parent/Guardian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'[2025 MIC3 Statistics.xlsx]Sheet1'!$P$16,'[2025 MIC3 Statistics.xlsx]Sheet1'!$Q$16,'[2025 MIC3 Statistics.xlsx]Sheet1'!$R$16,'[2025 MIC3 Statistics.xlsx]Sheet1'!$S$16</c:f>
              <c:strCache>
                <c:ptCount val="4"/>
                <c:pt idx="0">
                  <c:v>Adv</c:v>
                </c:pt>
                <c:pt idx="1">
                  <c:v>Prof</c:v>
                </c:pt>
                <c:pt idx="2">
                  <c:v>Near Prof</c:v>
                </c:pt>
                <c:pt idx="3">
                  <c:v>Support</c:v>
                </c:pt>
              </c:strCache>
            </c:strRef>
          </c:cat>
          <c:val>
            <c:numRef>
              <c:f>'[2025 MIC3 Statistics.xlsx]Sheet1'!$D$8,'[2025 MIC3 Statistics.xlsx]Sheet1'!$F$8,'[2025 MIC3 Statistics.xlsx]Sheet1'!$H$8,'[2025 MIC3 Statistics.xlsx]Sheet1'!$J$8</c:f>
              <c:numCache>
                <c:formatCode>0.00%</c:formatCode>
                <c:ptCount val="4"/>
                <c:pt idx="0">
                  <c:v>0.16400000000000001</c:v>
                </c:pt>
                <c:pt idx="1">
                  <c:v>0.32229999999999998</c:v>
                </c:pt>
                <c:pt idx="2">
                  <c:v>0.3206</c:v>
                </c:pt>
                <c:pt idx="3">
                  <c:v>0.19309999999999999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2F-428F-AA5B-4BAB9802F9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2666416"/>
        <c:axId val="554042448"/>
      </c:barChart>
      <c:catAx>
        <c:axId val="902666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4042448"/>
        <c:crosses val="autoZero"/>
        <c:auto val="1"/>
        <c:lblAlgn val="ctr"/>
        <c:lblOffset val="100"/>
        <c:noMultiLvlLbl val="0"/>
      </c:catAx>
      <c:valAx>
        <c:axId val="55404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2666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Science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'[2025 MIC3 Statistics.xlsx]Sheet1'!$B$15</c:f>
              <c:strCache>
                <c:ptCount val="1"/>
                <c:pt idx="0">
                  <c:v>All Students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'[2025 MIC3 Statistics.xlsx]Sheet1'!$P$16,'[2025 MIC3 Statistics.xlsx]Sheet1'!$Q$16,'[2025 MIC3 Statistics.xlsx]Sheet1'!$R$16,'[2025 MIC3 Statistics.xlsx]Sheet1'!$S$16</c:f>
              <c:strCache>
                <c:ptCount val="4"/>
                <c:pt idx="0">
                  <c:v>Adv</c:v>
                </c:pt>
                <c:pt idx="1">
                  <c:v>Prof</c:v>
                </c:pt>
                <c:pt idx="2">
                  <c:v>Near Prof</c:v>
                </c:pt>
                <c:pt idx="3">
                  <c:v>Support</c:v>
                </c:pt>
              </c:strCache>
            </c:strRef>
          </c:cat>
          <c:val>
            <c:numRef>
              <c:f>'[2025 MIC3 Statistics.xlsx]Sheet1'!$D$15,'[2025 MIC3 Statistics.xlsx]Sheet1'!$F$15,'[2025 MIC3 Statistics.xlsx]Sheet1'!$H$15,'[2025 MIC3 Statistics.xlsx]Sheet1'!$J$15</c:f>
              <c:numCache>
                <c:formatCode>0.00%</c:formatCode>
                <c:ptCount val="4"/>
                <c:pt idx="0">
                  <c:v>0.1176</c:v>
                </c:pt>
                <c:pt idx="1">
                  <c:v>0.27679999999999999</c:v>
                </c:pt>
                <c:pt idx="2">
                  <c:v>0.24610000000000001</c:v>
                </c:pt>
                <c:pt idx="3">
                  <c:v>0.35949999999999999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6A-49D8-A5DA-3525269E3A76}"/>
            </c:ext>
          </c:extLst>
        </c:ser>
        <c:ser>
          <c:idx val="1"/>
          <c:order val="1"/>
          <c:tx>
            <c:strRef>
              <c:f>'[2025 MIC3 Statistics.xlsx]Sheet1'!$B$16</c:f>
              <c:strCache>
                <c:ptCount val="1"/>
                <c:pt idx="0">
                  <c:v>Active Duty Parent/Guardian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'[2025 MIC3 Statistics.xlsx]Sheet1'!$P$16,'[2025 MIC3 Statistics.xlsx]Sheet1'!$Q$16,'[2025 MIC3 Statistics.xlsx]Sheet1'!$R$16,'[2025 MIC3 Statistics.xlsx]Sheet1'!$S$16</c:f>
              <c:strCache>
                <c:ptCount val="4"/>
                <c:pt idx="0">
                  <c:v>Adv</c:v>
                </c:pt>
                <c:pt idx="1">
                  <c:v>Prof</c:v>
                </c:pt>
                <c:pt idx="2">
                  <c:v>Near Prof</c:v>
                </c:pt>
                <c:pt idx="3">
                  <c:v>Support</c:v>
                </c:pt>
              </c:strCache>
            </c:strRef>
          </c:cat>
          <c:val>
            <c:numRef>
              <c:f>'[2025 MIC3 Statistics.xlsx]Sheet1'!$D$16,'[2025 MIC3 Statistics.xlsx]Sheet1'!$F$16,'[2025 MIC3 Statistics.xlsx]Sheet1'!$H$16,'[2025 MIC3 Statistics.xlsx]Sheet1'!$J$16</c:f>
              <c:numCache>
                <c:formatCode>0.00%</c:formatCode>
                <c:ptCount val="4"/>
                <c:pt idx="0">
                  <c:v>0.1867</c:v>
                </c:pt>
                <c:pt idx="1">
                  <c:v>0.33779999999999999</c:v>
                </c:pt>
                <c:pt idx="2">
                  <c:v>0.25779999999999997</c:v>
                </c:pt>
                <c:pt idx="3">
                  <c:v>0.21779999999999999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6A-49D8-A5DA-3525269E3A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5940864"/>
        <c:axId val="525961024"/>
      </c:barChart>
      <c:catAx>
        <c:axId val="525940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5961024"/>
        <c:crosses val="autoZero"/>
        <c:auto val="1"/>
        <c:lblAlgn val="ctr"/>
        <c:lblOffset val="100"/>
        <c:noMultiLvlLbl val="0"/>
      </c:catAx>
      <c:valAx>
        <c:axId val="525961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5940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Attendance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'[2025 MIC3 Statistics.xlsx]Sheet1'!$D$3</c:f>
              <c:strCache>
                <c:ptCount val="1"/>
                <c:pt idx="0">
                  <c:v>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'[2025 MIC3 Statistics.xlsx]Sheet1'!$E$3:$F$3</c:f>
              <c:numCache>
                <c:formatCode>General</c:formatCode>
                <c:ptCount val="2"/>
                <c:pt idx="0" formatCode="0.00%">
                  <c:v>0.89190000000000003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20-425E-A0C7-77F2B3222B85}"/>
            </c:ext>
          </c:extLst>
        </c:ser>
        <c:ser>
          <c:idx val="1"/>
          <c:order val="1"/>
          <c:tx>
            <c:strRef>
              <c:f>'[2025 MIC3 Statistics.xlsx]Sheet1'!$D$4</c:f>
              <c:strCache>
                <c:ptCount val="1"/>
                <c:pt idx="0">
                  <c:v>Military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'[2025 MIC3 Statistics.xlsx]Sheet1'!$E$4:$F$4</c:f>
              <c:numCache>
                <c:formatCode>General</c:formatCode>
                <c:ptCount val="2"/>
                <c:pt idx="0" formatCode="0.00%">
                  <c:v>0.93030000000000002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20-425E-A0C7-77F2B3222B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48263776"/>
        <c:axId val="948264736"/>
      </c:barChart>
      <c:catAx>
        <c:axId val="948263776"/>
        <c:scaling>
          <c:orientation val="minMax"/>
        </c:scaling>
        <c:delete val="1"/>
        <c:axPos val="b"/>
        <c:majorTickMark val="none"/>
        <c:minorTickMark val="none"/>
        <c:tickLblPos val="nextTo"/>
        <c:crossAx val="948264736"/>
        <c:crosses val="autoZero"/>
        <c:auto val="1"/>
        <c:lblAlgn val="ctr"/>
        <c:lblOffset val="100"/>
        <c:noMultiLvlLbl val="0"/>
      </c:catAx>
      <c:valAx>
        <c:axId val="948264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8263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Graduation Rates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'[2025 MIC3 Statistics.xlsx]Sheet1'!$D$3</c:f>
              <c:strCache>
                <c:ptCount val="1"/>
                <c:pt idx="0">
                  <c:v>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'[2025 MIC3 Statistics.xlsx]Sheet1'!$Q$17,'[2025 MIC3 Statistics.xlsx]Sheet1'!$R$18,'[2025 MIC3 Statistics.xlsx]Sheet1'!$R$17</c:f>
              <c:strCache>
                <c:ptCount val="3"/>
                <c:pt idx="0">
                  <c:v>Grad</c:v>
                </c:pt>
                <c:pt idx="2">
                  <c:v>5YR Grad</c:v>
                </c:pt>
              </c:strCache>
            </c:strRef>
          </c:cat>
          <c:val>
            <c:numRef>
              <c:f>'[2025 MIC3 Statistics.xlsx]Sheet1'!$G$3:$H$3,'[2025 MIC3 Statistics.xlsx]Sheet1'!$K$3:$L$3</c:f>
              <c:numCache>
                <c:formatCode>General</c:formatCode>
                <c:ptCount val="4"/>
                <c:pt idx="0" formatCode="0.00%">
                  <c:v>0.80969999999999998</c:v>
                </c:pt>
                <c:pt idx="2" formatCode="0.00%">
                  <c:v>0.87350000000000005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28-4356-A9A8-D520A9B4ABD9}"/>
            </c:ext>
          </c:extLst>
        </c:ser>
        <c:ser>
          <c:idx val="1"/>
          <c:order val="1"/>
          <c:tx>
            <c:strRef>
              <c:f>'[2025 MIC3 Statistics.xlsx]Sheet1'!$D$4</c:f>
              <c:strCache>
                <c:ptCount val="1"/>
                <c:pt idx="0">
                  <c:v>Military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'[2025 MIC3 Statistics.xlsx]Sheet1'!$Q$17,'[2025 MIC3 Statistics.xlsx]Sheet1'!$R$18,'[2025 MIC3 Statistics.xlsx]Sheet1'!$R$17</c:f>
              <c:strCache>
                <c:ptCount val="3"/>
                <c:pt idx="0">
                  <c:v>Grad</c:v>
                </c:pt>
                <c:pt idx="2">
                  <c:v>5YR Grad</c:v>
                </c:pt>
              </c:strCache>
            </c:strRef>
          </c:cat>
          <c:val>
            <c:numRef>
              <c:f>'[2025 MIC3 Statistics.xlsx]Sheet1'!$G$4:$H$4,'[2025 MIC3 Statistics.xlsx]Sheet1'!$K$4:$L$4</c:f>
              <c:numCache>
                <c:formatCode>General</c:formatCode>
                <c:ptCount val="4"/>
                <c:pt idx="0" formatCode="0.00%">
                  <c:v>0.91410000000000002</c:v>
                </c:pt>
                <c:pt idx="2" formatCode="0.00%">
                  <c:v>0.9718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28-4356-A9A8-D520A9B4AB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0082416"/>
        <c:axId val="440080976"/>
      </c:barChart>
      <c:catAx>
        <c:axId val="440082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0080976"/>
        <c:crosses val="autoZero"/>
        <c:auto val="1"/>
        <c:lblAlgn val="ctr"/>
        <c:lblOffset val="100"/>
        <c:noMultiLvlLbl val="0"/>
      </c:catAx>
      <c:valAx>
        <c:axId val="440080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0082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Dropout Rates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'[2025 MIC3 Statistics.xlsx]Sheet1'!$D$3</c:f>
              <c:strCache>
                <c:ptCount val="1"/>
                <c:pt idx="0">
                  <c:v>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'[2025 MIC3 Statistics.xlsx]Sheet1'!$I$3:$J$3</c:f>
              <c:numCache>
                <c:formatCode>General</c:formatCode>
                <c:ptCount val="2"/>
                <c:pt idx="0" formatCode="0.00%">
                  <c:v>3.3300000000000003E-2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D4-4507-B12A-821D785DD265}"/>
            </c:ext>
          </c:extLst>
        </c:ser>
        <c:ser>
          <c:idx val="1"/>
          <c:order val="1"/>
          <c:tx>
            <c:strRef>
              <c:f>'[2025 MIC3 Statistics.xlsx]Sheet1'!$D$4</c:f>
              <c:strCache>
                <c:ptCount val="1"/>
                <c:pt idx="0">
                  <c:v>Military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'[2025 MIC3 Statistics.xlsx]Sheet1'!$I$4:$J$4</c:f>
              <c:numCache>
                <c:formatCode>General</c:formatCode>
                <c:ptCount val="2"/>
                <c:pt idx="0" formatCode="0.00%">
                  <c:v>9.2999999999999992E-3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D4-4507-B12A-821D785DD2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8428272"/>
        <c:axId val="568426352"/>
      </c:barChart>
      <c:catAx>
        <c:axId val="568428272"/>
        <c:scaling>
          <c:orientation val="minMax"/>
        </c:scaling>
        <c:delete val="1"/>
        <c:axPos val="b"/>
        <c:majorTickMark val="none"/>
        <c:minorTickMark val="none"/>
        <c:tickLblPos val="nextTo"/>
        <c:crossAx val="568426352"/>
        <c:crosses val="autoZero"/>
        <c:auto val="1"/>
        <c:lblAlgn val="ctr"/>
        <c:lblOffset val="100"/>
        <c:noMultiLvlLbl val="0"/>
      </c:catAx>
      <c:valAx>
        <c:axId val="568426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428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Attendance</a:t>
            </a:r>
          </a:p>
        </c:rich>
      </c:tx>
      <c:layout>
        <c:manualLayout>
          <c:xMode val="edge"/>
          <c:yMode val="edge"/>
          <c:x val="0.41742344706911638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'[2025 MIC3 Statistics.xlsx]Sheet1'!$D$112</c:f>
              <c:strCache>
                <c:ptCount val="1"/>
                <c:pt idx="0">
                  <c:v>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'[2025 MIC3 Statistics.xlsx]Sheet1'!$E$112:$F$112</c:f>
              <c:numCache>
                <c:formatCode>General</c:formatCode>
                <c:ptCount val="2"/>
                <c:pt idx="0" formatCode="0.00%">
                  <c:v>0.90469999999999995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61-4640-A877-3A98A72706A4}"/>
            </c:ext>
          </c:extLst>
        </c:ser>
        <c:ser>
          <c:idx val="1"/>
          <c:order val="1"/>
          <c:tx>
            <c:strRef>
              <c:f>'[2025 MIC3 Statistics.xlsx]Sheet1'!$D$113</c:f>
              <c:strCache>
                <c:ptCount val="1"/>
                <c:pt idx="0">
                  <c:v>Military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'[2025 MIC3 Statistics.xlsx]Sheet1'!$E$113:$F$113</c:f>
              <c:numCache>
                <c:formatCode>General</c:formatCode>
                <c:ptCount val="2"/>
                <c:pt idx="0" formatCode="0.00%">
                  <c:v>0.94010000000000005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61-4640-A877-3A98A72706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7879024"/>
        <c:axId val="547875184"/>
      </c:barChart>
      <c:catAx>
        <c:axId val="547879024"/>
        <c:scaling>
          <c:orientation val="minMax"/>
        </c:scaling>
        <c:delete val="1"/>
        <c:axPos val="b"/>
        <c:majorTickMark val="none"/>
        <c:minorTickMark val="none"/>
        <c:tickLblPos val="nextTo"/>
        <c:crossAx val="547875184"/>
        <c:crosses val="autoZero"/>
        <c:auto val="1"/>
        <c:lblAlgn val="ctr"/>
        <c:lblOffset val="100"/>
        <c:noMultiLvlLbl val="0"/>
      </c:catAx>
      <c:valAx>
        <c:axId val="547875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87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Graduation Rates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'[2025 MIC3 Statistics.xlsx]Sheet1'!$D$112</c:f>
              <c:strCache>
                <c:ptCount val="1"/>
                <c:pt idx="0">
                  <c:v>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'[2025 MIC3 Statistics.xlsx]Sheet1'!$Q$17,'[2025 MIC3 Statistics.xlsx]Sheet1'!$Q$18,'[2025 MIC3 Statistics.xlsx]Sheet1'!$R$17</c:f>
              <c:strCache>
                <c:ptCount val="3"/>
                <c:pt idx="0">
                  <c:v>Grad</c:v>
                </c:pt>
                <c:pt idx="2">
                  <c:v>5YR Grad</c:v>
                </c:pt>
              </c:strCache>
            </c:strRef>
          </c:cat>
          <c:val>
            <c:numRef>
              <c:f>'[2025 MIC3 Statistics.xlsx]Sheet1'!$G$112:$H$112,'[2025 MIC3 Statistics.xlsx]Sheet1'!$K$112:$L$112</c:f>
              <c:numCache>
                <c:formatCode>General</c:formatCode>
                <c:ptCount val="4"/>
                <c:pt idx="0" formatCode="0.00%">
                  <c:v>0.78310000000000002</c:v>
                </c:pt>
                <c:pt idx="2" formatCode="0.00%">
                  <c:v>0.82879999999999998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FF-4230-9D43-6BC89F1A070A}"/>
            </c:ext>
          </c:extLst>
        </c:ser>
        <c:ser>
          <c:idx val="1"/>
          <c:order val="1"/>
          <c:tx>
            <c:strRef>
              <c:f>'[2025 MIC3 Statistics.xlsx]Sheet1'!$D$113</c:f>
              <c:strCache>
                <c:ptCount val="1"/>
                <c:pt idx="0">
                  <c:v>Military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'[2025 MIC3 Statistics.xlsx]Sheet1'!$Q$17,'[2025 MIC3 Statistics.xlsx]Sheet1'!$Q$18,'[2025 MIC3 Statistics.xlsx]Sheet1'!$R$17</c:f>
              <c:strCache>
                <c:ptCount val="3"/>
                <c:pt idx="0">
                  <c:v>Grad</c:v>
                </c:pt>
                <c:pt idx="2">
                  <c:v>5YR Grad</c:v>
                </c:pt>
              </c:strCache>
            </c:strRef>
          </c:cat>
          <c:val>
            <c:numRef>
              <c:f>'[2025 MIC3 Statistics.xlsx]Sheet1'!$G$113:$H$113,'[2025 MIC3 Statistics.xlsx]Sheet1'!$K$113:$L$113</c:f>
              <c:numCache>
                <c:formatCode>General</c:formatCode>
                <c:ptCount val="4"/>
                <c:pt idx="0" formatCode="0.00%">
                  <c:v>0.90480000000000005</c:v>
                </c:pt>
                <c:pt idx="2" formatCode="0.00%">
                  <c:v>0.90549999999999997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FF-4230-9D43-6BC89F1A07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9862144"/>
        <c:axId val="909862624"/>
      </c:barChart>
      <c:catAx>
        <c:axId val="909862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9862624"/>
        <c:crosses val="autoZero"/>
        <c:auto val="1"/>
        <c:lblAlgn val="ctr"/>
        <c:lblOffset val="100"/>
        <c:noMultiLvlLbl val="0"/>
      </c:catAx>
      <c:valAx>
        <c:axId val="909862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9862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Dropout</a:t>
            </a:r>
            <a:r>
              <a:rPr lang="en-US" baseline="0"/>
              <a:t> Rate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'[2025 MIC3 Statistics.xlsx]Sheet1'!$D$112</c:f>
              <c:strCache>
                <c:ptCount val="1"/>
                <c:pt idx="0">
                  <c:v>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'[2025 MIC3 Statistics.xlsx]Sheet1'!$I$112:$J$112</c:f>
              <c:numCache>
                <c:formatCode>General</c:formatCode>
                <c:ptCount val="2"/>
                <c:pt idx="0" formatCode="0.00%">
                  <c:v>3.56E-2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EB-47EE-9C89-2312B80AFB64}"/>
            </c:ext>
          </c:extLst>
        </c:ser>
        <c:ser>
          <c:idx val="1"/>
          <c:order val="1"/>
          <c:tx>
            <c:strRef>
              <c:f>'[2025 MIC3 Statistics.xlsx]Sheet1'!$D$113</c:f>
              <c:strCache>
                <c:ptCount val="1"/>
                <c:pt idx="0">
                  <c:v>Military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'[2025 MIC3 Statistics.xlsx]Sheet1'!$I$113:$J$113</c:f>
              <c:numCache>
                <c:formatCode>General</c:formatCode>
                <c:ptCount val="2"/>
                <c:pt idx="0" formatCode="0.00%">
                  <c:v>1.9300000000000001E-2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EB-47EE-9C89-2312B80AFB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5979024"/>
        <c:axId val="515979504"/>
      </c:barChart>
      <c:catAx>
        <c:axId val="515979024"/>
        <c:scaling>
          <c:orientation val="minMax"/>
        </c:scaling>
        <c:delete val="1"/>
        <c:axPos val="b"/>
        <c:majorTickMark val="none"/>
        <c:minorTickMark val="none"/>
        <c:tickLblPos val="nextTo"/>
        <c:crossAx val="515979504"/>
        <c:crosses val="autoZero"/>
        <c:auto val="1"/>
        <c:lblAlgn val="ctr"/>
        <c:lblOffset val="100"/>
        <c:noMultiLvlLbl val="0"/>
      </c:catAx>
      <c:valAx>
        <c:axId val="515979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597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63C3BEB-934A-434F-8907-DC9704723B7C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275A1C6-C9EE-4126-8010-D60D09EE8D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46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5312-EEF5-4C25-81C4-3BCBC346154D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256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D2F5-BBB5-4A4C-B3E9-BB352A3CFFC3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237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CF00C-3273-4736-A6D4-421AF81C6D9B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960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082B-5920-4BA3-9FAA-8451471C3238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17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8C0A-2822-4FB6-86C5-E86F24F9D3C4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984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CB045-4D50-43D7-8D35-F42D08A74858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436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18A14-DEC5-41BA-93B9-138F8C3281FD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951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2D3-C1BA-4879-B0B7-149722849479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19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C70EA-71D9-4C74-828B-D18B35EF4A75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769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DDFB-E015-4179-B853-FF1310EF851A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960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05FB-9ACB-4196-81E8-1BD70AD8CE29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62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D7A71-A9B2-497E-8097-01223C2F4925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855F3-65EA-4F6B-87BF-F9194345BD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293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chart" Target="../charts/chart7.xml"/><Relationship Id="rId7" Type="http://schemas.openxmlformats.org/officeDocument/2006/relationships/chart" Target="../charts/chart11.xm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donald.enoch@alaska.gov" TargetMode="Externa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1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51874" y="3067411"/>
            <a:ext cx="7240250" cy="2623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Alaska Department of Education and Early Development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Military Interstate Children’s Compact Commission (MIC3)</a:t>
            </a:r>
          </a:p>
          <a:p>
            <a:pPr algn="ctr"/>
            <a:endParaRPr lang="en-US" sz="900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en-US" sz="1350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March 2025</a:t>
            </a:r>
          </a:p>
          <a:p>
            <a:pPr algn="ctr"/>
            <a:endParaRPr lang="en-US" sz="1350" dirty="0">
              <a:solidFill>
                <a:schemeClr val="accent5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350" dirty="0">
              <a:solidFill>
                <a:schemeClr val="accent5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350" dirty="0">
              <a:solidFill>
                <a:schemeClr val="accent5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Presented for the MIC3 Annual Board Meeting</a:t>
            </a:r>
          </a:p>
          <a:p>
            <a:pPr algn="ctr"/>
            <a:endParaRPr lang="en-US" sz="1350" dirty="0">
              <a:solidFill>
                <a:schemeClr val="accent5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-1"/>
            <a:ext cx="499952" cy="635635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56351"/>
            <a:ext cx="499952" cy="467751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F996540-AD7D-5F6D-3218-6EF17EC873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9457" y="335012"/>
            <a:ext cx="2465085" cy="2306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067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FDD71EB-B0F0-5A0D-1B43-CFD32E3FF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B469869-0A7E-FC10-DF3B-339A9520B7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698195"/>
              </p:ext>
            </p:extLst>
          </p:nvPr>
        </p:nvGraphicFramePr>
        <p:xfrm>
          <a:off x="913462" y="483540"/>
          <a:ext cx="7886701" cy="4127416"/>
        </p:xfrm>
        <a:graphic>
          <a:graphicData uri="http://schemas.openxmlformats.org/drawingml/2006/table">
            <a:tbl>
              <a:tblPr/>
              <a:tblGrid>
                <a:gridCol w="1297811">
                  <a:extLst>
                    <a:ext uri="{9D8B030D-6E8A-4147-A177-3AD203B41FA5}">
                      <a16:colId xmlns:a16="http://schemas.microsoft.com/office/drawing/2014/main" val="1873789643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1390402858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3728363289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121510971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3480937511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2425279491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1095815247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3979519634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563172585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2046614050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3552633219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2855517441"/>
                    </a:ext>
                  </a:extLst>
                </a:gridCol>
              </a:tblGrid>
              <a:tr h="19654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Attend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Grad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Dropout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 YR Grad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7332560"/>
                  </a:ext>
                </a:extLst>
              </a:tr>
              <a:tr h="18718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Delta-Greely</a:t>
                      </a:r>
                      <a:b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Population: 965</a:t>
                      </a: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ALL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91.75%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89.09%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0.99%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89.09%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9686363"/>
                  </a:ext>
                </a:extLst>
              </a:tr>
              <a:tr h="1965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Military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91.84%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100.00%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0.00%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66.67%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9471196"/>
                  </a:ext>
                </a:extLst>
              </a:tr>
              <a:tr h="1965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Language Arts</a:t>
                      </a:r>
                    </a:p>
                  </a:txBody>
                  <a:tcPr marL="9359" marR="9359" marT="935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362872"/>
                  </a:ext>
                </a:extLst>
              </a:tr>
              <a:tr h="4586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Subgroup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Advanced              Count        Percent   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Proficient              Count        Percent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Approaching Proficient              Count Percent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Needs Support     Count        Percent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Tested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 Tested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 Not Tested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34707"/>
                  </a:ext>
                </a:extLst>
              </a:tr>
              <a:tr h="1871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 Students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12.18%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36.04%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31.47%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20.30%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393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77.36%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22.64%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642616"/>
                  </a:ext>
                </a:extLst>
              </a:tr>
              <a:tr h="31821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14.29%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48.05%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23.38%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14.29%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77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93.90%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6.10%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793480"/>
                  </a:ext>
                </a:extLst>
              </a:tr>
              <a:tr h="3275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Not 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11.67%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33.12%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33.44%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21.77%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316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74.18%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25.82%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907604"/>
                  </a:ext>
                </a:extLst>
              </a:tr>
              <a:tr h="196544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Mathematics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591271"/>
                  </a:ext>
                </a:extLst>
              </a:tr>
              <a:tr h="187184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All Students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12.90%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142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35.24%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20.84%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31.02%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415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79.65%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20.35%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493783"/>
                  </a:ext>
                </a:extLst>
              </a:tr>
              <a:tr h="31821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16.46%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35.44%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22.78%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25.32%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79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96.34%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3.66%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48092"/>
                  </a:ext>
                </a:extLst>
              </a:tr>
              <a:tr h="3275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Not 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12.04%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35.19%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20.37%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32.41%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336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76.54%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23.46%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218376"/>
                  </a:ext>
                </a:extLst>
              </a:tr>
              <a:tr h="196544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Science  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406237"/>
                  </a:ext>
                </a:extLst>
              </a:tr>
              <a:tr h="187184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All Students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12.14%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30.00%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32.14%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25.71%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140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72.54%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27.46%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348601"/>
                  </a:ext>
                </a:extLst>
              </a:tr>
              <a:tr h="31821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14.71%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41.18%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20.59%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23.53%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97.14%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2.86%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238809"/>
                  </a:ext>
                </a:extLst>
              </a:tr>
              <a:tr h="3275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Not 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11.32%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26.42%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35.85%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26.42%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67.09%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32.91%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452832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2E0AC521-8001-3706-0DEA-F3A14563ED0A}"/>
              </a:ext>
            </a:extLst>
          </p:cNvPr>
          <p:cNvSpPr/>
          <p:nvPr/>
        </p:nvSpPr>
        <p:spPr>
          <a:xfrm>
            <a:off x="0" y="1"/>
            <a:ext cx="499952" cy="635635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880853-8324-81E3-1EA9-BBD6B4E6DF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5" y="6369099"/>
            <a:ext cx="499952" cy="4677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9AC0423-2DB4-670B-B62A-552A5362FCD2}"/>
              </a:ext>
            </a:extLst>
          </p:cNvPr>
          <p:cNvSpPr txBox="1"/>
          <p:nvPr/>
        </p:nvSpPr>
        <p:spPr>
          <a:xfrm>
            <a:off x="764498" y="5111648"/>
            <a:ext cx="77508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Takeaway:</a:t>
            </a:r>
          </a:p>
          <a:p>
            <a:r>
              <a:rPr lang="en-US" dirty="0"/>
              <a:t>Military affiliated students outperform peers in nearly every category shown.</a:t>
            </a:r>
          </a:p>
          <a:p>
            <a:r>
              <a:rPr lang="en-US" dirty="0"/>
              <a:t>* 5yr grad rate is lower, but is offset due to a 100% 4yr grad rate for Delta-Greely</a:t>
            </a:r>
          </a:p>
          <a:p>
            <a:r>
              <a:rPr lang="en-US" dirty="0"/>
              <a:t>* Approaching Proficiency scores are lower, but the majority %s are proficient</a:t>
            </a:r>
          </a:p>
        </p:txBody>
      </p:sp>
    </p:spTree>
    <p:extLst>
      <p:ext uri="{BB962C8B-B14F-4D97-AF65-F5344CB8AC3E}">
        <p14:creationId xmlns:p14="http://schemas.microsoft.com/office/powerpoint/2010/main" val="2670088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05BA5A-F319-9515-CC22-A66567CA1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83829" y="6359952"/>
            <a:ext cx="2057400" cy="365125"/>
          </a:xfrm>
        </p:spPr>
        <p:txBody>
          <a:bodyPr/>
          <a:lstStyle/>
          <a:p>
            <a:fld id="{77D855F3-65EA-4F6B-87BF-F9194345BD6F}" type="slidenum">
              <a:rPr lang="en-US" smtClean="0"/>
              <a:t>11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A3E7E05-BE78-5089-3346-4B1C63D8CCE0}"/>
              </a:ext>
            </a:extLst>
          </p:cNvPr>
          <p:cNvSpPr/>
          <p:nvPr/>
        </p:nvSpPr>
        <p:spPr>
          <a:xfrm>
            <a:off x="0" y="21151"/>
            <a:ext cx="499952" cy="635635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E33A9C-0C1D-F471-44FC-942C7A61B9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5" y="6390249"/>
            <a:ext cx="499952" cy="467751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E5DAB3B-0747-AD76-2E2F-5B1EFF208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897468"/>
              </p:ext>
            </p:extLst>
          </p:nvPr>
        </p:nvGraphicFramePr>
        <p:xfrm>
          <a:off x="824593" y="498048"/>
          <a:ext cx="7886701" cy="4114002"/>
        </p:xfrm>
        <a:graphic>
          <a:graphicData uri="http://schemas.openxmlformats.org/drawingml/2006/table">
            <a:tbl>
              <a:tblPr/>
              <a:tblGrid>
                <a:gridCol w="1297811">
                  <a:extLst>
                    <a:ext uri="{9D8B030D-6E8A-4147-A177-3AD203B41FA5}">
                      <a16:colId xmlns:a16="http://schemas.microsoft.com/office/drawing/2014/main" val="3112465561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895134024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3166655590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3027379649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312195876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834036222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3915747175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2678216341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2010844076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3485253311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2277240613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1007368481"/>
                    </a:ext>
                  </a:extLst>
                </a:gridCol>
              </a:tblGrid>
              <a:tr h="19654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Attend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Grad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Dropout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 YR Grad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3522635"/>
                  </a:ext>
                </a:extLst>
              </a:tr>
              <a:tr h="18718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STATEWIDE</a:t>
                      </a:r>
                      <a:b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Population: 43,763</a:t>
                      </a: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ALL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90.47%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78.31%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3.56%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82.88%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2651745"/>
                  </a:ext>
                </a:extLst>
              </a:tr>
              <a:tr h="1965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Military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94.01%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90.48%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1.93%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90.55%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7121578"/>
                  </a:ext>
                </a:extLst>
              </a:tr>
              <a:tr h="1965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Language Arts</a:t>
                      </a:r>
                    </a:p>
                  </a:txBody>
                  <a:tcPr marL="9359" marR="9359" marT="935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732410"/>
                  </a:ext>
                </a:extLst>
              </a:tr>
              <a:tr h="4586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Subgroup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Advanced              Count        Percent   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Proficient              Count        Percent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Approaching Proficient              Count Percent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Needs Support     Count        Percent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Tested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 Tested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 Not Tested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329999"/>
                  </a:ext>
                </a:extLst>
              </a:tr>
              <a:tr h="1871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 Students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5218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9.56%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11977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21.94%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15459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28.32%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21938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40.19%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54470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80.21%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19.79%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777342"/>
                  </a:ext>
                </a:extLst>
              </a:tr>
              <a:tr h="31821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612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14.87%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1287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31.27%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1304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31.68%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913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22.18%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4106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79.90%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20.10%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704295"/>
                  </a:ext>
                </a:extLst>
              </a:tr>
              <a:tr h="311849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Not 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4606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9.13%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10690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21.18%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14155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28.04%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21025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41.65%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50364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80.23%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19.77%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943653"/>
                  </a:ext>
                </a:extLst>
              </a:tr>
              <a:tr h="196544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Mathematics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0012954"/>
                  </a:ext>
                </a:extLst>
              </a:tr>
              <a:tr h="187184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All Students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4446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8.16%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12493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22.94%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10053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18.46%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27460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50.43%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54510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80.04%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19.96%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322626"/>
                  </a:ext>
                </a:extLst>
              </a:tr>
              <a:tr h="31821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505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12.27%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1404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34.12%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876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21.29%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1330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32.32%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4108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79.91%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20.09%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221735"/>
                  </a:ext>
                </a:extLst>
              </a:tr>
              <a:tr h="3275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Not 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3941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7.83%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11089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22.03%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9177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18.23%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26130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51.91%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50402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80.05%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19.95%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045138"/>
                  </a:ext>
                </a:extLst>
              </a:tr>
              <a:tr h="196544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Science  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096302"/>
                  </a:ext>
                </a:extLst>
              </a:tr>
              <a:tr h="187184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All Students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2437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11.27%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5554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25.68%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4993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23.08%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8647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39.98%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21608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74.79%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25.21%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288094"/>
                  </a:ext>
                </a:extLst>
              </a:tr>
              <a:tr h="31821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257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17.53%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526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35.88%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349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23.81%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334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22.78%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1466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77.04%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22.96%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331531"/>
                  </a:ext>
                </a:extLst>
              </a:tr>
              <a:tr h="3275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Not 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2180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10.81%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5028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24.93%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4644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23.03%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8313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41.22%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20142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74.63%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25.37%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36999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F7FF63E-87FD-93D1-6DAA-4EF6F3288233}"/>
              </a:ext>
            </a:extLst>
          </p:cNvPr>
          <p:cNvSpPr txBox="1"/>
          <p:nvPr/>
        </p:nvSpPr>
        <p:spPr>
          <a:xfrm>
            <a:off x="764498" y="5321508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Takeaway:</a:t>
            </a:r>
          </a:p>
          <a:p>
            <a:r>
              <a:rPr lang="en-US" dirty="0"/>
              <a:t>Active Military affiliated students outperform peers in every category shown.</a:t>
            </a:r>
          </a:p>
        </p:txBody>
      </p:sp>
    </p:spTree>
    <p:extLst>
      <p:ext uri="{BB962C8B-B14F-4D97-AF65-F5344CB8AC3E}">
        <p14:creationId xmlns:p14="http://schemas.microsoft.com/office/powerpoint/2010/main" val="1555811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1"/>
            <a:ext cx="499952" cy="635635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5" y="6369099"/>
            <a:ext cx="499952" cy="467751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23629F1-1FE8-EAE9-29F3-519E8A8A43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2729277"/>
              </p:ext>
            </p:extLst>
          </p:nvPr>
        </p:nvGraphicFramePr>
        <p:xfrm>
          <a:off x="5187680" y="575274"/>
          <a:ext cx="3553309" cy="1791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211B4C8-2BAE-9302-5362-92A0C39122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5811165"/>
              </p:ext>
            </p:extLst>
          </p:nvPr>
        </p:nvGraphicFramePr>
        <p:xfrm>
          <a:off x="5143991" y="2366600"/>
          <a:ext cx="3575154" cy="2127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505AC11-5D5B-A96A-807E-FC1A667B70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001671"/>
              </p:ext>
            </p:extLst>
          </p:nvPr>
        </p:nvGraphicFramePr>
        <p:xfrm>
          <a:off x="5165836" y="4622034"/>
          <a:ext cx="3575154" cy="1812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174BB00-7050-52B2-56DB-5F4A8637C0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3991787"/>
              </p:ext>
            </p:extLst>
          </p:nvPr>
        </p:nvGraphicFramePr>
        <p:xfrm>
          <a:off x="947347" y="575274"/>
          <a:ext cx="3700535" cy="1791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5EFDA75A-C914-6436-7E6D-072E02C724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2083567"/>
              </p:ext>
            </p:extLst>
          </p:nvPr>
        </p:nvGraphicFramePr>
        <p:xfrm>
          <a:off x="947348" y="4622034"/>
          <a:ext cx="3700536" cy="1791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15893EC-663E-8F6A-D335-42534252B354}"/>
              </a:ext>
            </a:extLst>
          </p:cNvPr>
          <p:cNvSpPr/>
          <p:nvPr/>
        </p:nvSpPr>
        <p:spPr>
          <a:xfrm>
            <a:off x="823394" y="410091"/>
            <a:ext cx="7917595" cy="613097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578CCE2-549C-F2F3-FD28-310FCA8D75A2}"/>
              </a:ext>
            </a:extLst>
          </p:cNvPr>
          <p:cNvSpPr/>
          <p:nvPr/>
        </p:nvSpPr>
        <p:spPr>
          <a:xfrm>
            <a:off x="4907541" y="410091"/>
            <a:ext cx="3833448" cy="613097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5AD1909-5825-04F6-7B79-0AC31F1B802D}"/>
              </a:ext>
            </a:extLst>
          </p:cNvPr>
          <p:cNvSpPr/>
          <p:nvPr/>
        </p:nvSpPr>
        <p:spPr>
          <a:xfrm>
            <a:off x="823394" y="2379348"/>
            <a:ext cx="7917595" cy="22426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577A77A2-0533-6C35-9243-1ED02B32FF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7017487"/>
              </p:ext>
            </p:extLst>
          </p:nvPr>
        </p:nvGraphicFramePr>
        <p:xfrm>
          <a:off x="947346" y="2379348"/>
          <a:ext cx="3837661" cy="2114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9D867023-6CA0-F562-66FF-BFBB2A43DD1A}"/>
              </a:ext>
            </a:extLst>
          </p:cNvPr>
          <p:cNvSpPr txBox="1"/>
          <p:nvPr/>
        </p:nvSpPr>
        <p:spPr>
          <a:xfrm>
            <a:off x="3461657" y="0"/>
            <a:ext cx="2677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Statewide Comparison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56C2FCB-4306-EDEA-AAA9-60FAE10AB35C}"/>
              </a:ext>
            </a:extLst>
          </p:cNvPr>
          <p:cNvSpPr/>
          <p:nvPr/>
        </p:nvSpPr>
        <p:spPr>
          <a:xfrm>
            <a:off x="0" y="21151"/>
            <a:ext cx="499952" cy="635635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856DE062-279F-8BF3-D5BD-A4F133BE58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5" y="6390249"/>
            <a:ext cx="499952" cy="467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889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"/>
            <a:ext cx="499952" cy="630503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5037"/>
            <a:ext cx="499952" cy="46775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655706" y="2568786"/>
            <a:ext cx="4069803" cy="171450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13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8ED8F3-5A38-E8FA-82BE-E75B5428BDF0}"/>
              </a:ext>
            </a:extLst>
          </p:cNvPr>
          <p:cNvSpPr txBox="1"/>
          <p:nvPr/>
        </p:nvSpPr>
        <p:spPr>
          <a:xfrm>
            <a:off x="1206998" y="645665"/>
            <a:ext cx="562635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800" dirty="0"/>
              <a:t>Challenges</a:t>
            </a:r>
            <a:r>
              <a:rPr lang="en-US" sz="2000" dirty="0"/>
              <a:t>:</a:t>
            </a:r>
          </a:p>
          <a:p>
            <a:pPr marL="742950" lvl="1" indent="-285750">
              <a:buFontTx/>
              <a:buChar char="-"/>
            </a:pPr>
            <a:r>
              <a:rPr lang="en-US" sz="2000" dirty="0">
                <a:highlight>
                  <a:srgbClr val="EAF3F7"/>
                </a:highlight>
              </a:rPr>
              <a:t>Kindergarten enrollment </a:t>
            </a:r>
            <a:r>
              <a:rPr lang="en-US" sz="2000" dirty="0"/>
              <a:t>regulatory language needs posting</a:t>
            </a:r>
          </a:p>
          <a:p>
            <a:pPr marL="742950" lvl="1" indent="-285750">
              <a:buFontTx/>
              <a:buChar char="-"/>
            </a:pPr>
            <a:r>
              <a:rPr lang="en-US" sz="2000" dirty="0">
                <a:highlight>
                  <a:srgbClr val="EAF3F7"/>
                </a:highlight>
              </a:rPr>
              <a:t>Correspondence program </a:t>
            </a:r>
            <a:r>
              <a:rPr lang="en-US" sz="2000" dirty="0"/>
              <a:t>status when military affiliated student are moving may need moved in regulations and clarified for districts</a:t>
            </a:r>
          </a:p>
          <a:p>
            <a:pPr marL="742950" lvl="1" indent="-285750">
              <a:buFontTx/>
              <a:buChar char="-"/>
            </a:pPr>
            <a:r>
              <a:rPr lang="en-US" sz="2000" dirty="0">
                <a:highlight>
                  <a:srgbClr val="EAF3F7"/>
                </a:highlight>
              </a:rPr>
              <a:t>Funding</a:t>
            </a:r>
            <a:r>
              <a:rPr lang="en-US" sz="2000" dirty="0"/>
              <a:t> support for SLOs, Purple Star program materials, and travel</a:t>
            </a:r>
          </a:p>
          <a:p>
            <a:pPr marL="285750" indent="-285750">
              <a:buFontTx/>
              <a:buChar char="-"/>
            </a:pPr>
            <a:endParaRPr lang="en-US" sz="2000" dirty="0"/>
          </a:p>
          <a:p>
            <a:pPr marL="285750" indent="-285750">
              <a:buFontTx/>
              <a:buChar char="-"/>
            </a:pPr>
            <a:r>
              <a:rPr lang="en-US" sz="2800" dirty="0"/>
              <a:t>Awareness issues</a:t>
            </a:r>
            <a:r>
              <a:rPr lang="en-US" sz="2000" dirty="0"/>
              <a:t>:</a:t>
            </a:r>
          </a:p>
          <a:p>
            <a:pPr marL="742950" lvl="1" indent="-285750">
              <a:buFontTx/>
              <a:buChar char="-"/>
            </a:pPr>
            <a:r>
              <a:rPr lang="en-US" sz="2000" dirty="0"/>
              <a:t>Waiver available for </a:t>
            </a:r>
            <a:r>
              <a:rPr lang="en-US" sz="2000" dirty="0">
                <a:highlight>
                  <a:srgbClr val="EAF3F7"/>
                </a:highlight>
              </a:rPr>
              <a:t>correspondence program </a:t>
            </a:r>
            <a:r>
              <a:rPr lang="en-US" sz="2000" dirty="0"/>
              <a:t>students leaving Alaska (4 AAC 09.015 (k))</a:t>
            </a:r>
          </a:p>
          <a:p>
            <a:pPr marL="742950" lvl="1" indent="-285750">
              <a:buFontTx/>
              <a:buChar char="-"/>
            </a:pPr>
            <a:r>
              <a:rPr lang="en-US" sz="2000" dirty="0">
                <a:highlight>
                  <a:srgbClr val="EAF3F7"/>
                </a:highlight>
              </a:rPr>
              <a:t>Course challenging </a:t>
            </a:r>
            <a:r>
              <a:rPr lang="en-US" sz="2000" dirty="0"/>
              <a:t>for completion credit for students arriving or departing (4 AAC 06.065)</a:t>
            </a:r>
          </a:p>
        </p:txBody>
      </p:sp>
    </p:spTree>
    <p:extLst>
      <p:ext uri="{BB962C8B-B14F-4D97-AF65-F5344CB8AC3E}">
        <p14:creationId xmlns:p14="http://schemas.microsoft.com/office/powerpoint/2010/main" val="2880038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2EEE9B-58DD-63C5-2F37-D6D990CE26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4951282-FB16-C3CB-48BD-C13FEA01C683}"/>
              </a:ext>
            </a:extLst>
          </p:cNvPr>
          <p:cNvSpPr/>
          <p:nvPr/>
        </p:nvSpPr>
        <p:spPr>
          <a:xfrm>
            <a:off x="0" y="1"/>
            <a:ext cx="499952" cy="630503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0418640-A295-413B-A1BF-2BF9B09393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5037"/>
            <a:ext cx="499952" cy="46775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83E741F-393C-68CB-4652-D8EE6C5021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655706" y="2568786"/>
            <a:ext cx="4069803" cy="1714500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EAC4581-53C1-FBD3-5822-3D64B125B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14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ACDF33-5571-732E-4E5C-83EDB13D6DB4}"/>
              </a:ext>
            </a:extLst>
          </p:cNvPr>
          <p:cNvSpPr txBox="1"/>
          <p:nvPr/>
        </p:nvSpPr>
        <p:spPr>
          <a:xfrm>
            <a:off x="1164566" y="929469"/>
            <a:ext cx="6065957" cy="4804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Proposed Mission Statement (MIC3)</a:t>
            </a:r>
          </a:p>
          <a:p>
            <a:pPr marL="0" marR="0">
              <a:lnSpc>
                <a:spcPct val="115000"/>
              </a:lnSpc>
              <a:spcAft>
                <a:spcPts val="800"/>
              </a:spcAft>
            </a:pP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“Our mission is to support the educational success of military-connected children by removing barriers caused by frequent relocations and deployments. We are dedicated to ensuring smooth enrollment, seamless academic transitions, fair access to programs and activities, and on-time graduation. Through collaboration, data-based decision making, policy coordination, and uniform guidelines, we strive to provide stability and opportunity, empowering military students to achieve academic success wherever they go.”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0412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CCE9FE-0901-2DDC-91BE-04C71AB5C0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FDFC544-8AA1-4937-1DEF-C05E8ACDD5E7}"/>
              </a:ext>
            </a:extLst>
          </p:cNvPr>
          <p:cNvSpPr/>
          <p:nvPr/>
        </p:nvSpPr>
        <p:spPr>
          <a:xfrm>
            <a:off x="0" y="1"/>
            <a:ext cx="499952" cy="630503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B03C84-8C9A-5087-99D9-A43C372D4D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5037"/>
            <a:ext cx="499952" cy="46775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B0232E6-5B3A-0636-F1AA-EA8AA0623C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655706" y="2568786"/>
            <a:ext cx="4069803" cy="1714500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EE78AFF-3416-B986-B82F-03CF1C867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15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F0674D-DB02-FFCA-C90B-336052D23D7A}"/>
              </a:ext>
            </a:extLst>
          </p:cNvPr>
          <p:cNvSpPr txBox="1"/>
          <p:nvPr/>
        </p:nvSpPr>
        <p:spPr>
          <a:xfrm>
            <a:off x="1123722" y="474863"/>
            <a:ext cx="577899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School Liaison Officers Discussion Points:</a:t>
            </a:r>
          </a:p>
          <a:p>
            <a:endParaRPr lang="en-US" sz="2400" dirty="0"/>
          </a:p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</a:t>
            </a:r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ssist with transitions associated with military 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life and facilitate communication among schools, parents and installation leaders</a:t>
            </a:r>
          </a:p>
          <a:p>
            <a:pPr marL="0" marR="0"/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</a:p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Facilitates understanding of 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the Interstate Compact on Educational Opportunity for Military Children and liaisons between the parent and the school as needed to ensure compliance and develop solutions</a:t>
            </a:r>
          </a:p>
          <a:p>
            <a:pPr marL="0" marR="0"/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</a:p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Provides information about post-secondary 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opportunities from college and vocation school applications to scholarships and career choice </a:t>
            </a:r>
          </a:p>
          <a:p>
            <a:pPr marL="342900" marR="0" lvl="0" indent="-342900">
              <a:buFont typeface="Symbol" panose="05050102010706020507" pitchFamily="18" charset="2"/>
              <a:buChar char=""/>
            </a:pP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Provides parent and educator workshops on a variety of transition issues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9817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FBBC8C-7938-E3E2-F396-CABABBEEE0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5310970-1FB3-A30F-1CBA-387CFF5CF888}"/>
              </a:ext>
            </a:extLst>
          </p:cNvPr>
          <p:cNvSpPr/>
          <p:nvPr/>
        </p:nvSpPr>
        <p:spPr>
          <a:xfrm>
            <a:off x="0" y="1"/>
            <a:ext cx="499952" cy="630503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9D32C6-1B63-077A-1BDD-08E7A38B0B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5037"/>
            <a:ext cx="499952" cy="46775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A26CE37-B13F-DEFD-F123-F667EDE2C6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655706" y="2568786"/>
            <a:ext cx="4069803" cy="1714500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506680D-4294-2290-40AA-5A84245D3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16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EFF096-27FC-005B-88ED-555052289AFA}"/>
              </a:ext>
            </a:extLst>
          </p:cNvPr>
          <p:cNvSpPr txBox="1"/>
          <p:nvPr/>
        </p:nvSpPr>
        <p:spPr>
          <a:xfrm>
            <a:off x="1192733" y="474958"/>
            <a:ext cx="577899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School Liaison Officers Discussion Points:</a:t>
            </a:r>
          </a:p>
          <a:p>
            <a:endParaRPr lang="en-US" sz="2400" dirty="0"/>
          </a:p>
          <a:p>
            <a:pPr marL="285750" marR="0" indent="-28575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Youth Sponsorship facilitates transition from installation 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to installation and school to school by providing information, a sense of belonging and the opportunity to make friends in both youth centers and schools.</a:t>
            </a:r>
          </a:p>
          <a:p>
            <a:pPr marL="0" marR="0"/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</a:p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Delivers the Army Ready and Resilient program for teens is 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aligned, through experiential and outreach activities, with the training Soldiers and Army Spouses receive creating a common language around resilience between parents, youth and educators.</a:t>
            </a:r>
          </a:p>
          <a:p>
            <a:pPr marL="0" marR="0"/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In/Out Processing Protocol provides 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Soldiers with children an overview of available CYS options and educational support.</a:t>
            </a:r>
          </a:p>
        </p:txBody>
      </p:sp>
    </p:spTree>
    <p:extLst>
      <p:ext uri="{BB962C8B-B14F-4D97-AF65-F5344CB8AC3E}">
        <p14:creationId xmlns:p14="http://schemas.microsoft.com/office/powerpoint/2010/main" val="2083239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958D75-0E72-0846-C7B2-F90841C9B2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F8210D5-BE9D-4999-D435-8C046CF2E750}"/>
              </a:ext>
            </a:extLst>
          </p:cNvPr>
          <p:cNvSpPr/>
          <p:nvPr/>
        </p:nvSpPr>
        <p:spPr>
          <a:xfrm>
            <a:off x="0" y="1"/>
            <a:ext cx="499952" cy="630503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89BFFF-CBF6-FFAE-3FC7-12D2D3D070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5037"/>
            <a:ext cx="499952" cy="46775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213C1F4-6DD4-3B46-69C8-9AEB6B94D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655706" y="2568786"/>
            <a:ext cx="4069803" cy="1714500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6E299A0-10E6-F6AB-77C9-522B81443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17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A145D2-0B97-A34B-C52F-21EF1FA76575}"/>
              </a:ext>
            </a:extLst>
          </p:cNvPr>
          <p:cNvSpPr txBox="1"/>
          <p:nvPr/>
        </p:nvSpPr>
        <p:spPr>
          <a:xfrm>
            <a:off x="1227239" y="564602"/>
            <a:ext cx="577899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School Liaison Officers Discussion Points:</a:t>
            </a:r>
          </a:p>
          <a:p>
            <a:endParaRPr lang="en-US" sz="2400" dirty="0"/>
          </a:p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Army High School Senior Stabilization</a:t>
            </a:r>
            <a:r>
              <a:rPr lang="en-US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supports college and career readiness by allowing Soldiers to delay PCS so students can complete their senior year of high school</a:t>
            </a:r>
          </a:p>
          <a:p>
            <a:pPr marL="0" marR="0"/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</a:p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Tutor.com, through the military, provides no cost 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online 24/7 tutoring</a:t>
            </a:r>
          </a:p>
          <a:p>
            <a:pPr marL="342900" marR="0" lvl="0" indent="-342900">
              <a:buFont typeface="Symbol" panose="05050102010706020507" pitchFamily="18" charset="2"/>
              <a:buChar char=""/>
            </a:pPr>
            <a:endParaRPr lang="en-US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buFont typeface="Symbol" panose="05050102010706020507" pitchFamily="18" charset="2"/>
              <a:buChar char=""/>
            </a:pP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709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C08265-290C-1D2F-14E2-2EC8A65C3C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7B4775D-6EAC-6F0F-682D-DBF5B76867A1}"/>
              </a:ext>
            </a:extLst>
          </p:cNvPr>
          <p:cNvSpPr/>
          <p:nvPr/>
        </p:nvSpPr>
        <p:spPr>
          <a:xfrm>
            <a:off x="0" y="1"/>
            <a:ext cx="499952" cy="630503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A177826-244F-04F8-E4C6-37B6A24E3A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5037"/>
            <a:ext cx="499952" cy="46775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21F757F-829F-A28D-FCED-5C8BD161A8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655706" y="2568786"/>
            <a:ext cx="4069803" cy="1714500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C80B5E1-9981-E1D9-6482-849F0F93C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18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BEC85B-7B39-4DA5-2F11-26078CC0BA3F}"/>
              </a:ext>
            </a:extLst>
          </p:cNvPr>
          <p:cNvSpPr txBox="1"/>
          <p:nvPr/>
        </p:nvSpPr>
        <p:spPr>
          <a:xfrm>
            <a:off x="1287624" y="437027"/>
            <a:ext cx="57789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  <a:p>
            <a:r>
              <a:rPr lang="en-US" sz="2800" dirty="0"/>
              <a:t>Future Issues…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9852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853752"/>
            <a:ext cx="499952" cy="514350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48406"/>
            <a:ext cx="499952" cy="4677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52675" y="1399591"/>
            <a:ext cx="51339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Don Enoch, Education Administrator II</a:t>
            </a:r>
          </a:p>
          <a:p>
            <a:r>
              <a:rPr lang="en-US" dirty="0"/>
              <a:t>MIC3 Commissioner</a:t>
            </a:r>
          </a:p>
          <a:p>
            <a:r>
              <a:rPr lang="en-US" dirty="0"/>
              <a:t>Department of Education &amp; Early Development</a:t>
            </a:r>
          </a:p>
          <a:p>
            <a:r>
              <a:rPr lang="en-US" dirty="0"/>
              <a:t>(907) 465-2972</a:t>
            </a:r>
          </a:p>
          <a:p>
            <a:r>
              <a:rPr lang="en-US" dirty="0">
                <a:hlinkClick r:id="rId3"/>
              </a:rPr>
              <a:t>donald.enoch@alaska.gov</a:t>
            </a:r>
            <a:endParaRPr lang="en-US" dirty="0"/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5949" y="3186407"/>
            <a:ext cx="3207426" cy="210740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371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FD07F3-AF5B-EEA4-F07D-ED351BFE6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9D3744-0200-A890-73A7-D17DCFA5BF85}"/>
              </a:ext>
            </a:extLst>
          </p:cNvPr>
          <p:cNvSpPr txBox="1"/>
          <p:nvPr/>
        </p:nvSpPr>
        <p:spPr>
          <a:xfrm>
            <a:off x="1747290" y="1353041"/>
            <a:ext cx="6137537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Statistical Information</a:t>
            </a:r>
          </a:p>
          <a:p>
            <a:pPr algn="ctr"/>
            <a:endParaRPr lang="en-US" sz="2400" b="1" dirty="0">
              <a:solidFill>
                <a:schemeClr val="accent5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All Military School Districts: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ttendance,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Graduation,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Dropout and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5 YR Graduation Rates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>
              <a:solidFill>
                <a:schemeClr val="accent5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</a:p>
          <a:p>
            <a:endParaRPr lang="en-US" sz="1800" b="1" dirty="0">
              <a:solidFill>
                <a:schemeClr val="accent5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Language Arts,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Mathematics, and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Science Scores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800" b="1" i="1" dirty="0">
              <a:solidFill>
                <a:schemeClr val="accent5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b="1" i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(from the latest available AK STAR Assessment data) </a:t>
            </a:r>
            <a:endParaRPr lang="en-US" sz="1600" b="1" i="1" dirty="0">
              <a:solidFill>
                <a:schemeClr val="accent5">
                  <a:lumMod val="75000"/>
                </a:schemeClr>
              </a:solidFill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CAEA865-ED27-48D3-73CC-F0BFC538703D}"/>
              </a:ext>
            </a:extLst>
          </p:cNvPr>
          <p:cNvSpPr/>
          <p:nvPr/>
        </p:nvSpPr>
        <p:spPr>
          <a:xfrm>
            <a:off x="0" y="1"/>
            <a:ext cx="499952" cy="635635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0FD57F-4830-85AB-A029-9B8BC47B91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5" y="6369099"/>
            <a:ext cx="499952" cy="467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328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"/>
            <a:ext cx="499952" cy="630503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1918" y="1666974"/>
            <a:ext cx="184731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350" dirty="0"/>
          </a:p>
        </p:txBody>
      </p:sp>
      <p:sp>
        <p:nvSpPr>
          <p:cNvPr id="6" name="Rectangle 5"/>
          <p:cNvSpPr/>
          <p:nvPr/>
        </p:nvSpPr>
        <p:spPr>
          <a:xfrm>
            <a:off x="1111917" y="1775152"/>
            <a:ext cx="5582797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350" dirty="0"/>
          </a:p>
        </p:txBody>
      </p:sp>
      <p:sp>
        <p:nvSpPr>
          <p:cNvPr id="7" name="Rectangle 6"/>
          <p:cNvSpPr/>
          <p:nvPr/>
        </p:nvSpPr>
        <p:spPr>
          <a:xfrm>
            <a:off x="672568" y="1717265"/>
            <a:ext cx="574608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(10)  information on the number, attendance, and performance of students enrolled in the school whose parents or guardians are on active duty in</a:t>
            </a:r>
          </a:p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the armed forces of the United States, the United States Coast Guard, the Alaska National Guard, the Alaska Naval Militia, or the Alaska State Defense Force.</a:t>
            </a:r>
          </a:p>
        </p:txBody>
      </p:sp>
      <p:sp>
        <p:nvSpPr>
          <p:cNvPr id="8" name="Rectangle 7"/>
          <p:cNvSpPr/>
          <p:nvPr/>
        </p:nvSpPr>
        <p:spPr>
          <a:xfrm>
            <a:off x="585093" y="322347"/>
            <a:ext cx="59210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  <a:t>Alaska Statute 14.03.120(d) – Annual progress reports.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9546" y="4991726"/>
            <a:ext cx="77658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DEED began collecting active duty status in Summer OASIS since 2014-2015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DEED began collective active duty status for Fall OASIS in 2016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4714" y="989474"/>
            <a:ext cx="2009225" cy="30138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5037"/>
            <a:ext cx="499952" cy="467751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02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08A98B7-4C5B-3616-C0DE-F925F79F8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77D855F3-65EA-4F6B-87BF-F9194345BD6F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E88D79B-B61A-3228-906B-1E4DE218A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062406"/>
              </p:ext>
            </p:extLst>
          </p:nvPr>
        </p:nvGraphicFramePr>
        <p:xfrm>
          <a:off x="793540" y="648434"/>
          <a:ext cx="7886701" cy="4127416"/>
        </p:xfrm>
        <a:graphic>
          <a:graphicData uri="http://schemas.openxmlformats.org/drawingml/2006/table">
            <a:tbl>
              <a:tblPr/>
              <a:tblGrid>
                <a:gridCol w="1297811">
                  <a:extLst>
                    <a:ext uri="{9D8B030D-6E8A-4147-A177-3AD203B41FA5}">
                      <a16:colId xmlns:a16="http://schemas.microsoft.com/office/drawing/2014/main" val="3323948464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1807312673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1244427368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3758343436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3914251968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2575668140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769775610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1510366829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1455215773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4276639862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3654396264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88225526"/>
                    </a:ext>
                  </a:extLst>
                </a:gridCol>
              </a:tblGrid>
              <a:tr h="19654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Attend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Grad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Dropout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 YR Grad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859540"/>
                  </a:ext>
                </a:extLst>
              </a:tr>
              <a:tr h="18718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Anchorage</a:t>
                      </a:r>
                      <a:b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Population: 43,763</a:t>
                      </a: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ALL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89.19%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80.97%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3.33%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87.35%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459649"/>
                  </a:ext>
                </a:extLst>
              </a:tr>
              <a:tr h="1965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Military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93.03%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91.41%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0.93%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97.18%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1313736"/>
                  </a:ext>
                </a:extLst>
              </a:tr>
              <a:tr h="1965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Language Arts</a:t>
                      </a:r>
                    </a:p>
                  </a:txBody>
                  <a:tcPr marL="9359" marR="9359" marT="935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751164"/>
                  </a:ext>
                </a:extLst>
              </a:tr>
              <a:tr h="4586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Subgroup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Advanced              Count        Percent   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Proficient              Count        Percent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Approaching Proficient              Count Percent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Needs Support     Count        Percent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Tested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 Tested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 Not Tested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508351"/>
                  </a:ext>
                </a:extLst>
              </a:tr>
              <a:tr h="1871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 Students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2511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12.36%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4887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24.05%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6082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29.94%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6837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33.65%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20291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87.67%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12.33%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968677"/>
                  </a:ext>
                </a:extLst>
              </a:tr>
              <a:tr h="31821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293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16.40%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576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32.23%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573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32.06%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345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19.31%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1782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90.23%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9.77%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714686"/>
                  </a:ext>
                </a:extLst>
              </a:tr>
              <a:tr h="3275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Not 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2218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11.97%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4311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23.26%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5509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29.73%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6492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35.04%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18509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87.43%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12.57%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349998"/>
                  </a:ext>
                </a:extLst>
              </a:tr>
              <a:tr h="196544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Mathematics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464847"/>
                  </a:ext>
                </a:extLst>
              </a:tr>
              <a:tr h="187184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All Students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2257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11.16%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5277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26.09%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3850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19.03%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8842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43.72%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20340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87.27%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12.73%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241621"/>
                  </a:ext>
                </a:extLst>
              </a:tr>
              <a:tr h="31821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296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16.55%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641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35.83%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384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21.46%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468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26.16%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1785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90.33%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9.67%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85574"/>
                  </a:ext>
                </a:extLst>
              </a:tr>
              <a:tr h="3275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Not 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1961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10.64%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4636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25.15%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3466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18.80%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8374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45.42%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18555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86.99%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13.01%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315821"/>
                  </a:ext>
                </a:extLst>
              </a:tr>
              <a:tr h="196544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Science  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171182"/>
                  </a:ext>
                </a:extLst>
              </a:tr>
              <a:tr h="187184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All Students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946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11.76%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2227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27.68%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1980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24.61%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2892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35.95%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8038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81.65%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18.35%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370344"/>
                  </a:ext>
                </a:extLst>
              </a:tr>
              <a:tr h="31821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126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18.67%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228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33.78%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174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25.78%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21.78%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671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84.62%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15.38%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191812"/>
                  </a:ext>
                </a:extLst>
              </a:tr>
              <a:tr h="3275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Not 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820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11.13%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1999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27.12%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1806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24.50%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2745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37.25%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7367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81.39%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18.61%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94169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A464AD5D-A68F-20DF-07D2-BFCC9170B8E5}"/>
              </a:ext>
            </a:extLst>
          </p:cNvPr>
          <p:cNvSpPr/>
          <p:nvPr/>
        </p:nvSpPr>
        <p:spPr>
          <a:xfrm>
            <a:off x="21845" y="0"/>
            <a:ext cx="499952" cy="635635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7C324E6-858E-D886-8E5A-7B9201685B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5" y="6369099"/>
            <a:ext cx="499952" cy="46775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B40BCA6-3DBF-2E9F-3667-0F208608A91C}"/>
              </a:ext>
            </a:extLst>
          </p:cNvPr>
          <p:cNvSpPr txBox="1"/>
          <p:nvPr/>
        </p:nvSpPr>
        <p:spPr>
          <a:xfrm>
            <a:off x="764498" y="5321508"/>
            <a:ext cx="7750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Takeaway:</a:t>
            </a:r>
          </a:p>
          <a:p>
            <a:r>
              <a:rPr lang="en-US" dirty="0"/>
              <a:t>Active Military affiliated students outperform peers in every category shown.</a:t>
            </a:r>
          </a:p>
        </p:txBody>
      </p:sp>
    </p:spTree>
    <p:extLst>
      <p:ext uri="{BB962C8B-B14F-4D97-AF65-F5344CB8AC3E}">
        <p14:creationId xmlns:p14="http://schemas.microsoft.com/office/powerpoint/2010/main" val="148711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B94D59-E45B-2456-CC81-F7E164B72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2624D1-A06F-98FF-B6DD-591FAA3BDB1F}"/>
              </a:ext>
            </a:extLst>
          </p:cNvPr>
          <p:cNvSpPr/>
          <p:nvPr/>
        </p:nvSpPr>
        <p:spPr>
          <a:xfrm>
            <a:off x="21845" y="0"/>
            <a:ext cx="499952" cy="635635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745661-DF2E-BD5B-7F55-2EB245ED53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5" y="6369099"/>
            <a:ext cx="499952" cy="467751"/>
          </a:xfrm>
          <a:prstGeom prst="rect">
            <a:avLst/>
          </a:prstGeom>
        </p:spPr>
      </p:pic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A32F0C2-32E0-BB7B-5EE0-36193EAA36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0330541"/>
              </p:ext>
            </p:extLst>
          </p:nvPr>
        </p:nvGraphicFramePr>
        <p:xfrm>
          <a:off x="996846" y="2460260"/>
          <a:ext cx="3575154" cy="1937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BBB2CAED-D8D8-A1D6-3274-875CDB0583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2896734"/>
              </p:ext>
            </p:extLst>
          </p:nvPr>
        </p:nvGraphicFramePr>
        <p:xfrm>
          <a:off x="996846" y="522781"/>
          <a:ext cx="3575154" cy="1791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31E23F07-E71E-8CD7-85C2-CF32A32651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0630931"/>
              </p:ext>
            </p:extLst>
          </p:nvPr>
        </p:nvGraphicFramePr>
        <p:xfrm>
          <a:off x="996846" y="4397739"/>
          <a:ext cx="3575154" cy="1937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11C4CB1D-D602-34F6-2542-C90C661F83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7232792"/>
              </p:ext>
            </p:extLst>
          </p:nvPr>
        </p:nvGraphicFramePr>
        <p:xfrm>
          <a:off x="5047049" y="522781"/>
          <a:ext cx="3468301" cy="1791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018ED454-B785-2E24-2C30-C53CBCD3A3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7920414"/>
              </p:ext>
            </p:extLst>
          </p:nvPr>
        </p:nvGraphicFramePr>
        <p:xfrm>
          <a:off x="5047049" y="2460260"/>
          <a:ext cx="3468301" cy="1937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012E8941-C10D-6DB6-2BD4-0ADC2D9ACD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5230055"/>
              </p:ext>
            </p:extLst>
          </p:nvPr>
        </p:nvGraphicFramePr>
        <p:xfrm>
          <a:off x="5047048" y="4397739"/>
          <a:ext cx="3468301" cy="1937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1F448B81-B3F6-721E-71CF-BE8FDA16281A}"/>
              </a:ext>
            </a:extLst>
          </p:cNvPr>
          <p:cNvSpPr txBox="1"/>
          <p:nvPr/>
        </p:nvSpPr>
        <p:spPr>
          <a:xfrm>
            <a:off x="3552669" y="136524"/>
            <a:ext cx="2758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ANCHORAGE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BCA695C-CEE1-C66F-EB39-C6CCA3B9B472}"/>
              </a:ext>
            </a:extLst>
          </p:cNvPr>
          <p:cNvSpPr/>
          <p:nvPr/>
        </p:nvSpPr>
        <p:spPr>
          <a:xfrm>
            <a:off x="996846" y="522781"/>
            <a:ext cx="7518503" cy="581243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23C5682-C956-E7AC-4D36-5BC037D0B2C5}"/>
              </a:ext>
            </a:extLst>
          </p:cNvPr>
          <p:cNvSpPr/>
          <p:nvPr/>
        </p:nvSpPr>
        <p:spPr>
          <a:xfrm>
            <a:off x="996846" y="2460260"/>
            <a:ext cx="7518503" cy="193747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38041BC-3931-3D78-BC47-CF1C4D22580D}"/>
              </a:ext>
            </a:extLst>
          </p:cNvPr>
          <p:cNvSpPr/>
          <p:nvPr/>
        </p:nvSpPr>
        <p:spPr>
          <a:xfrm>
            <a:off x="4781862" y="522780"/>
            <a:ext cx="3733487" cy="581243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713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F2254B-0A77-6550-3DBE-25BB6A467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FE039C3-A1F9-7559-AC91-C39CDA2815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413862"/>
              </p:ext>
            </p:extLst>
          </p:nvPr>
        </p:nvGraphicFramePr>
        <p:xfrm>
          <a:off x="853501" y="573481"/>
          <a:ext cx="7886701" cy="4127416"/>
        </p:xfrm>
        <a:graphic>
          <a:graphicData uri="http://schemas.openxmlformats.org/drawingml/2006/table">
            <a:tbl>
              <a:tblPr/>
              <a:tblGrid>
                <a:gridCol w="1297811">
                  <a:extLst>
                    <a:ext uri="{9D8B030D-6E8A-4147-A177-3AD203B41FA5}">
                      <a16:colId xmlns:a16="http://schemas.microsoft.com/office/drawing/2014/main" val="2207424613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2931541555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2543265767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1726796318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3033522871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242358374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3212419201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3162049814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2460223037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2650711033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3710908950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1268043141"/>
                    </a:ext>
                  </a:extLst>
                </a:gridCol>
              </a:tblGrid>
              <a:tr h="19654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Attend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Grad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Dropout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 YR Grad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358814"/>
                  </a:ext>
                </a:extLst>
              </a:tr>
              <a:tr h="18718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MatSu</a:t>
                      </a:r>
                      <a:b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Population: 19,719</a:t>
                      </a: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ALL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90.08%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84.60%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4.09%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89.12%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3997523"/>
                  </a:ext>
                </a:extLst>
              </a:tr>
              <a:tr h="1965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Military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92.38%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91.53%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6.20%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97.22%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656369"/>
                  </a:ext>
                </a:extLst>
              </a:tr>
              <a:tr h="1965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Language Arts</a:t>
                      </a:r>
                    </a:p>
                  </a:txBody>
                  <a:tcPr marL="9359" marR="9359" marT="935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010409"/>
                  </a:ext>
                </a:extLst>
              </a:tr>
              <a:tr h="4586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Subgroup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Advanced              Count        Percent   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Proficient              Count        Percent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Approaching Proficient              Count Percent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Needs Support     Count        Percent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Tested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 Tested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 Not Tested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178988"/>
                  </a:ext>
                </a:extLst>
              </a:tr>
              <a:tr h="1871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 Students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903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10.58%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2241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26.26%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2743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32.14%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2647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31.02%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8512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82.50%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17.50%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014685"/>
                  </a:ext>
                </a:extLst>
              </a:tr>
              <a:tr h="31821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87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13.92%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29.44%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194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31.04%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25.60%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623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87.99%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12.01%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872643"/>
                  </a:ext>
                </a:extLst>
              </a:tr>
              <a:tr h="3275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Not 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816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10.32%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2057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26.01%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2549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32.23%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2487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31.45%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7889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82.10%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17.90%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398899"/>
                  </a:ext>
                </a:extLst>
              </a:tr>
              <a:tr h="196544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Mathematics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962579"/>
                  </a:ext>
                </a:extLst>
              </a:tr>
              <a:tr h="187184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All Students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939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11.03%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2512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29.50%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1702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19.99%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3361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39.48%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8493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82.32%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17.68%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176728"/>
                  </a:ext>
                </a:extLst>
              </a:tr>
              <a:tr h="31821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11.84%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203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32.48%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20.80%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218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34.88%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623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87.99%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12.01%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224249"/>
                  </a:ext>
                </a:extLst>
              </a:tr>
              <a:tr h="3275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Not 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865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10.96%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2309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29.27%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1572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19.93%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3143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39.84%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7870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81.90%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18.10%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065149"/>
                  </a:ext>
                </a:extLst>
              </a:tr>
              <a:tr h="196544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Science  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444080"/>
                  </a:ext>
                </a:extLst>
              </a:tr>
              <a:tr h="187184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All Students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397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11.90%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1156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34.64%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864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25.89%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920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27.57%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3324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76.68%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23.32%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66595"/>
                  </a:ext>
                </a:extLst>
              </a:tr>
              <a:tr h="31821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13.76%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41.28%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23.85%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21.10%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218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79.85%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20.15%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742276"/>
                  </a:ext>
                </a:extLst>
              </a:tr>
              <a:tr h="3275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Not 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367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11.77%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1066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34.18%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812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26.03%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874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28.02%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3106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76.46%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23.54%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66075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0484A82C-79EB-107C-2767-E0E24A59FEE2}"/>
              </a:ext>
            </a:extLst>
          </p:cNvPr>
          <p:cNvSpPr/>
          <p:nvPr/>
        </p:nvSpPr>
        <p:spPr>
          <a:xfrm>
            <a:off x="0" y="1"/>
            <a:ext cx="499952" cy="635635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E43E025-9BF4-0CC7-05A0-CA10C6E4ED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5" y="6369099"/>
            <a:ext cx="499952" cy="46775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09BB2A-0FE9-604F-CC21-562E0380679C}"/>
              </a:ext>
            </a:extLst>
          </p:cNvPr>
          <p:cNvSpPr txBox="1"/>
          <p:nvPr/>
        </p:nvSpPr>
        <p:spPr>
          <a:xfrm>
            <a:off x="764498" y="5321508"/>
            <a:ext cx="77508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Takeaway:</a:t>
            </a:r>
          </a:p>
          <a:p>
            <a:r>
              <a:rPr lang="en-US" dirty="0"/>
              <a:t>Active Military affiliated students outperform peers in nearly every category shown, except for </a:t>
            </a:r>
            <a:r>
              <a:rPr lang="en-US" dirty="0">
                <a:highlight>
                  <a:srgbClr val="FFFF00"/>
                </a:highlight>
              </a:rPr>
              <a:t>Dropout rates</a:t>
            </a:r>
          </a:p>
        </p:txBody>
      </p:sp>
    </p:spTree>
    <p:extLst>
      <p:ext uri="{BB962C8B-B14F-4D97-AF65-F5344CB8AC3E}">
        <p14:creationId xmlns:p14="http://schemas.microsoft.com/office/powerpoint/2010/main" val="484844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2DE519-C238-DD58-8774-2A85A075B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94032AF-1E3C-EB60-30FC-D9AB80C232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709168"/>
              </p:ext>
            </p:extLst>
          </p:nvPr>
        </p:nvGraphicFramePr>
        <p:xfrm>
          <a:off x="883481" y="498530"/>
          <a:ext cx="7886701" cy="4127416"/>
        </p:xfrm>
        <a:graphic>
          <a:graphicData uri="http://schemas.openxmlformats.org/drawingml/2006/table">
            <a:tbl>
              <a:tblPr/>
              <a:tblGrid>
                <a:gridCol w="1297811">
                  <a:extLst>
                    <a:ext uri="{9D8B030D-6E8A-4147-A177-3AD203B41FA5}">
                      <a16:colId xmlns:a16="http://schemas.microsoft.com/office/drawing/2014/main" val="1524199686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1243352853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2539378554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2019119529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3916595424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2362595832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2537550836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1663689113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3305844843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3978511882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885014864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1330447932"/>
                    </a:ext>
                  </a:extLst>
                </a:gridCol>
              </a:tblGrid>
              <a:tr h="19654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Attend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Grad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Dropout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 YR Grad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447297"/>
                  </a:ext>
                </a:extLst>
              </a:tr>
              <a:tr h="18718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Fairbanks</a:t>
                      </a:r>
                      <a:b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Population: 12,724</a:t>
                      </a: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ALL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90.35%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76.25%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3.42%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82.08%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6349517"/>
                  </a:ext>
                </a:extLst>
              </a:tr>
              <a:tr h="1965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Military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92.71%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86.25%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0.85%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88.76%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663683"/>
                  </a:ext>
                </a:extLst>
              </a:tr>
              <a:tr h="1965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Language Arts</a:t>
                      </a:r>
                    </a:p>
                  </a:txBody>
                  <a:tcPr marL="9359" marR="9359" marT="935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544552"/>
                  </a:ext>
                </a:extLst>
              </a:tr>
              <a:tr h="4586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Subgroup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Advanced              Count        Percent   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Proficient              Count        Percent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Approaching Proficient              Count Percent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Needs Support     Count        Percent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Tested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 Tested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 Not Tested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69108"/>
                  </a:ext>
                </a:extLst>
              </a:tr>
              <a:tr h="1871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 Students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631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10.26%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1474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23.97%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1864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30.31%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2180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35.45%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6132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91.32%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8.68%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124463"/>
                  </a:ext>
                </a:extLst>
              </a:tr>
              <a:tr h="31821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171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13.02%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397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30.24%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434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33.05%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311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23.69%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1311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94.45%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5.55%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11907"/>
                  </a:ext>
                </a:extLst>
              </a:tr>
              <a:tr h="3275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Not 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460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9.51%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1077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22.27%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1430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29.57%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1869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38.65%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4821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90.50%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9.50%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174507"/>
                  </a:ext>
                </a:extLst>
              </a:tr>
              <a:tr h="196544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Mathematics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528504"/>
                  </a:ext>
                </a:extLst>
              </a:tr>
              <a:tr h="187184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All Students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515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8.39%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1519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24.74%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1237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20.14%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2870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46.74%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6145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91.20%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8.80%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987063"/>
                  </a:ext>
                </a:extLst>
              </a:tr>
              <a:tr h="31821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124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9.44%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411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31.28%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302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22.98%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477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36.30%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1317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94.41%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5.59%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920988"/>
                  </a:ext>
                </a:extLst>
              </a:tr>
              <a:tr h="3275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Not 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391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8.10%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1108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22.95%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935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19.37%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2393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49.58%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4828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90.36%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9.64%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142708"/>
                  </a:ext>
                </a:extLst>
              </a:tr>
              <a:tr h="196544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Science  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6802199"/>
                  </a:ext>
                </a:extLst>
              </a:tr>
              <a:tr h="187184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All Students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295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12.05%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753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30.75%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610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24.91%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791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32.30%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2445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87.29%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12.71%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027436"/>
                  </a:ext>
                </a:extLst>
              </a:tr>
              <a:tr h="31821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15.09%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189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40.73%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21.34%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22.84%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464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93.93%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6.07%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661202"/>
                  </a:ext>
                </a:extLst>
              </a:tr>
              <a:tr h="3275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Not 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225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11.34%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564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28.41%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511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25.74%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685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34.51%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1981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85.87%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14.13%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722259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F81CE4B3-66D0-B7B7-1EBD-CA93481E8EE6}"/>
              </a:ext>
            </a:extLst>
          </p:cNvPr>
          <p:cNvSpPr/>
          <p:nvPr/>
        </p:nvSpPr>
        <p:spPr>
          <a:xfrm>
            <a:off x="0" y="1"/>
            <a:ext cx="499952" cy="635635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6B0FCD-1645-C123-AA13-7BEB0AF84F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5" y="6369099"/>
            <a:ext cx="499952" cy="4677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9BF5D8E-6173-2EDB-381F-C6627C938937}"/>
              </a:ext>
            </a:extLst>
          </p:cNvPr>
          <p:cNvSpPr txBox="1"/>
          <p:nvPr/>
        </p:nvSpPr>
        <p:spPr>
          <a:xfrm>
            <a:off x="764498" y="5321508"/>
            <a:ext cx="7750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Takeaway:</a:t>
            </a:r>
          </a:p>
          <a:p>
            <a:r>
              <a:rPr lang="en-US" dirty="0"/>
              <a:t>Active Military affiliated students outperform peers in every category shown.</a:t>
            </a:r>
          </a:p>
        </p:txBody>
      </p:sp>
    </p:spTree>
    <p:extLst>
      <p:ext uri="{BB962C8B-B14F-4D97-AF65-F5344CB8AC3E}">
        <p14:creationId xmlns:p14="http://schemas.microsoft.com/office/powerpoint/2010/main" val="3297798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B38C33-FD00-554F-07CD-E25DE3A03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66195DE-95AD-B851-7A7E-F04FA73775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589823"/>
              </p:ext>
            </p:extLst>
          </p:nvPr>
        </p:nvGraphicFramePr>
        <p:xfrm>
          <a:off x="898471" y="543501"/>
          <a:ext cx="7886701" cy="4141403"/>
        </p:xfrm>
        <a:graphic>
          <a:graphicData uri="http://schemas.openxmlformats.org/drawingml/2006/table">
            <a:tbl>
              <a:tblPr/>
              <a:tblGrid>
                <a:gridCol w="1297811">
                  <a:extLst>
                    <a:ext uri="{9D8B030D-6E8A-4147-A177-3AD203B41FA5}">
                      <a16:colId xmlns:a16="http://schemas.microsoft.com/office/drawing/2014/main" val="1095442613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1577693011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2276330113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1117557640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2010606542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118243614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505279089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297991799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1346954892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2956554391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1966584494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2888307019"/>
                    </a:ext>
                  </a:extLst>
                </a:gridCol>
              </a:tblGrid>
              <a:tr h="19654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Attend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Grad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Dropout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 YR Grad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7385274"/>
                  </a:ext>
                </a:extLst>
              </a:tr>
              <a:tr h="18718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Juneau</a:t>
                      </a:r>
                      <a:b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Population: 4,356</a:t>
                      </a: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ALL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89.77%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85.54%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2.21%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88.17%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8774283"/>
                  </a:ext>
                </a:extLst>
              </a:tr>
              <a:tr h="1965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Military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92.74%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100.00%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0.00%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100.00%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9457554"/>
                  </a:ext>
                </a:extLst>
              </a:tr>
              <a:tr h="1965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Language Arts</a:t>
                      </a:r>
                    </a:p>
                  </a:txBody>
                  <a:tcPr marL="9359" marR="9359" marT="935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8296"/>
                  </a:ext>
                </a:extLst>
              </a:tr>
              <a:tr h="4586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Subgroup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Advanced              Count        Percent   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Proficient              Count        Percent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Approaching Proficient              Count Percent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Needs Support     Count        Percent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Tested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 Tested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 Not Tested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819949"/>
                  </a:ext>
                </a:extLst>
              </a:tr>
              <a:tr h="1871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 Students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9.53%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544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25.66%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649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30.61%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725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34.20%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2112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94.58%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5.42%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79478"/>
                  </a:ext>
                </a:extLst>
              </a:tr>
              <a:tr h="31821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16.39%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26.23%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36.07%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21.31%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89.71%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10.29%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009346"/>
                  </a:ext>
                </a:extLst>
              </a:tr>
              <a:tr h="3275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Not 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192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9.32%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528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25.64%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627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30.45%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712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34.58%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2051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94.73%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5.27%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246825"/>
                  </a:ext>
                </a:extLst>
              </a:tr>
              <a:tr h="196544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Mathematics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910871"/>
                  </a:ext>
                </a:extLst>
              </a:tr>
              <a:tr h="187184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All Students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152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7.27%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511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24.43%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405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19.36%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1024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48.95%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2091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93.35%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6.65%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796545"/>
                  </a:ext>
                </a:extLst>
              </a:tr>
              <a:tr h="332200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16.95%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25.42%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25.42%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32.20%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86.76%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13.24%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840258"/>
                  </a:ext>
                </a:extLst>
              </a:tr>
              <a:tr h="3275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Not 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142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6.98%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496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24.40%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390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19.18%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1005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49.43%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2032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93.55%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6.45%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58245"/>
                  </a:ext>
                </a:extLst>
              </a:tr>
              <a:tr h="196544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Science  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780939"/>
                  </a:ext>
                </a:extLst>
              </a:tr>
              <a:tr h="187184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All Students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12.51%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262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30.36%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190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22.02%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303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35.11%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859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88.65%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11.35%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80804"/>
                  </a:ext>
                </a:extLst>
              </a:tr>
              <a:tr h="31821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16.67%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44.44%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22.22%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16.67%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90.00%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10.00%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464974"/>
                  </a:ext>
                </a:extLst>
              </a:tr>
              <a:tr h="3275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Not 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12.43%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254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30.06%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186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22.01%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300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35.50%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841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88.62%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11.38%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79628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205DD0CC-CF57-E2B0-91FF-F7A08B4BC7A2}"/>
              </a:ext>
            </a:extLst>
          </p:cNvPr>
          <p:cNvSpPr/>
          <p:nvPr/>
        </p:nvSpPr>
        <p:spPr>
          <a:xfrm>
            <a:off x="0" y="1"/>
            <a:ext cx="499952" cy="635635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E7B091-C797-76EB-4655-4CA573ED48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5" y="6369099"/>
            <a:ext cx="499952" cy="4677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2338BB1-876F-DF23-388E-48C7A6A65F71}"/>
              </a:ext>
            </a:extLst>
          </p:cNvPr>
          <p:cNvSpPr txBox="1"/>
          <p:nvPr/>
        </p:nvSpPr>
        <p:spPr>
          <a:xfrm>
            <a:off x="764498" y="5321508"/>
            <a:ext cx="77508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Takeaway:</a:t>
            </a:r>
          </a:p>
          <a:p>
            <a:r>
              <a:rPr lang="en-US" dirty="0"/>
              <a:t>Active Military affiliated students outperform peers in every category shown.</a:t>
            </a:r>
          </a:p>
          <a:p>
            <a:r>
              <a:rPr lang="en-US" dirty="0"/>
              <a:t>* It is noteworthy that Juneau has a 100% grad rate for military affiliated students</a:t>
            </a:r>
          </a:p>
        </p:txBody>
      </p:sp>
    </p:spTree>
    <p:extLst>
      <p:ext uri="{BB962C8B-B14F-4D97-AF65-F5344CB8AC3E}">
        <p14:creationId xmlns:p14="http://schemas.microsoft.com/office/powerpoint/2010/main" val="2083010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94EBE1-6C00-0E2A-8564-8DF53F2D4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55F3-65EA-4F6B-87BF-F9194345BD6F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E6F9355-2C48-D9F6-F7E3-85FD03292A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424369"/>
              </p:ext>
            </p:extLst>
          </p:nvPr>
        </p:nvGraphicFramePr>
        <p:xfrm>
          <a:off x="883481" y="543501"/>
          <a:ext cx="7886701" cy="4127416"/>
        </p:xfrm>
        <a:graphic>
          <a:graphicData uri="http://schemas.openxmlformats.org/drawingml/2006/table">
            <a:tbl>
              <a:tblPr/>
              <a:tblGrid>
                <a:gridCol w="1297811">
                  <a:extLst>
                    <a:ext uri="{9D8B030D-6E8A-4147-A177-3AD203B41FA5}">
                      <a16:colId xmlns:a16="http://schemas.microsoft.com/office/drawing/2014/main" val="1436887211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3063668073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661623420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364287990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843146720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2735568677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4286944558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724007826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4107219775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1544709578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1406194045"/>
                    </a:ext>
                  </a:extLst>
                </a:gridCol>
                <a:gridCol w="598990">
                  <a:extLst>
                    <a:ext uri="{9D8B030D-6E8A-4147-A177-3AD203B41FA5}">
                      <a16:colId xmlns:a16="http://schemas.microsoft.com/office/drawing/2014/main" val="4253264297"/>
                    </a:ext>
                  </a:extLst>
                </a:gridCol>
              </a:tblGrid>
              <a:tr h="19654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Attend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Grad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Dropout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 YR Grad Rate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3472837"/>
                  </a:ext>
                </a:extLst>
              </a:tr>
              <a:tr h="18718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Kodiak Island</a:t>
                      </a:r>
                      <a:b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Population: 2,254</a:t>
                      </a: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ALL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91.01%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91.12%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0.88%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89.86%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0021358"/>
                  </a:ext>
                </a:extLst>
              </a:tr>
              <a:tr h="1965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Military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93.19%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83.33%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0.00%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76.47%</a:t>
                      </a: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359" marR="9359" marT="9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3438821"/>
                  </a:ext>
                </a:extLst>
              </a:tr>
              <a:tr h="1965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Language Arts</a:t>
                      </a:r>
                    </a:p>
                  </a:txBody>
                  <a:tcPr marL="9359" marR="9359" marT="935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359" marR="9359" marT="935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991517"/>
                  </a:ext>
                </a:extLst>
              </a:tr>
              <a:tr h="4586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Subgroup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Advanced              Count        Percent   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Proficient              Count        Percent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Approaching Proficient              Count Percent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Needs Support     Count        Percent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Tested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 Tested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 Not Tested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291485"/>
                  </a:ext>
                </a:extLst>
              </a:tr>
              <a:tr h="1871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 Students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10.09%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23.51%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32.32%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348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34.08%</a:t>
                      </a:r>
                    </a:p>
                  </a:txBody>
                  <a:tcPr marL="9359" marR="9359" marT="9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1021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87.41%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12.59%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92186"/>
                  </a:ext>
                </a:extLst>
              </a:tr>
              <a:tr h="31821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14.18%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38.06%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30.60%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17.16%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134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83.75%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16.25%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364884"/>
                  </a:ext>
                </a:extLst>
              </a:tr>
              <a:tr h="3275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Not 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84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9.47%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189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21.31%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289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32.58%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325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36.64%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887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88.00%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12.00%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726695"/>
                  </a:ext>
                </a:extLst>
              </a:tr>
              <a:tr h="196544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Mathematics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480278"/>
                  </a:ext>
                </a:extLst>
              </a:tr>
              <a:tr h="187184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All Students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4.32%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267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26.23%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229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22.50%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478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46.95%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1028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87.12%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12.88%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185244"/>
                  </a:ext>
                </a:extLst>
              </a:tr>
              <a:tr h="31821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9.09%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38.64%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28.79%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23.48%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132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82.50%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17.50%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049022"/>
                  </a:ext>
                </a:extLst>
              </a:tr>
              <a:tr h="3275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Not 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3.61%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216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24.38%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191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21.56%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447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50.45%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896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87.84%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12.16%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149839"/>
                  </a:ext>
                </a:extLst>
              </a:tr>
              <a:tr h="196544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Science  </a:t>
                      </a: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324750"/>
                  </a:ext>
                </a:extLst>
              </a:tr>
              <a:tr h="187184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All Students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8.24%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28.38%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26.09%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37.30%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437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88.10%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11.90%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953583"/>
                  </a:ext>
                </a:extLst>
              </a:tr>
              <a:tr h="31821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23.08%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32.69%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26.92%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17.31%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85.25%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14.75%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211832"/>
                  </a:ext>
                </a:extLst>
              </a:tr>
              <a:tr h="32757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Not Active Duty Parent/Guardian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6.23%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107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27.79%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25.97%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40.00%</a:t>
                      </a:r>
                    </a:p>
                  </a:txBody>
                  <a:tcPr marL="9359" marR="9359" marT="935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385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88.51%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11.49%</a:t>
                      </a:r>
                    </a:p>
                  </a:txBody>
                  <a:tcPr marL="9359" marR="9359" marT="935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114547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047E526B-04A5-1D22-2AD1-CA5C8DFBF04F}"/>
              </a:ext>
            </a:extLst>
          </p:cNvPr>
          <p:cNvSpPr/>
          <p:nvPr/>
        </p:nvSpPr>
        <p:spPr>
          <a:xfrm>
            <a:off x="0" y="1"/>
            <a:ext cx="499952" cy="635635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B71E29-6524-81C5-B02C-0D6FD4A622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5" y="6369099"/>
            <a:ext cx="499952" cy="4677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7C891B8-0061-10B5-2BDF-B29E3DFED366}"/>
              </a:ext>
            </a:extLst>
          </p:cNvPr>
          <p:cNvSpPr txBox="1"/>
          <p:nvPr/>
        </p:nvSpPr>
        <p:spPr>
          <a:xfrm>
            <a:off x="764498" y="5321508"/>
            <a:ext cx="77508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Takeaway:</a:t>
            </a:r>
          </a:p>
          <a:p>
            <a:r>
              <a:rPr lang="en-US" dirty="0"/>
              <a:t>Active Military affiliated students outperform peers in nearly all categories.</a:t>
            </a:r>
          </a:p>
          <a:p>
            <a:r>
              <a:rPr lang="en-US" dirty="0">
                <a:highlight>
                  <a:srgbClr val="FFFF00"/>
                </a:highlight>
              </a:rPr>
              <a:t>* There is a lower grad rate for both 4yr and 5yr graduation rates in Kodiak Island</a:t>
            </a:r>
          </a:p>
        </p:txBody>
      </p:sp>
    </p:spTree>
    <p:extLst>
      <p:ext uri="{BB962C8B-B14F-4D97-AF65-F5344CB8AC3E}">
        <p14:creationId xmlns:p14="http://schemas.microsoft.com/office/powerpoint/2010/main" val="3096731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89C9792132084BA72B6CA525265D9F" ma:contentTypeVersion="18" ma:contentTypeDescription="Create a new document." ma:contentTypeScope="" ma:versionID="0884c8cc3fc18cc3f2b39098e524eb96">
  <xsd:schema xmlns:xsd="http://www.w3.org/2001/XMLSchema" xmlns:xs="http://www.w3.org/2001/XMLSchema" xmlns:p="http://schemas.microsoft.com/office/2006/metadata/properties" xmlns:ns2="fbd3ebf3-f345-47d7-aafb-68f87d2090ce" xmlns:ns3="15f3632d-8892-442e-b6c0-58b7c439ec4d" targetNamespace="http://schemas.microsoft.com/office/2006/metadata/properties" ma:root="true" ma:fieldsID="7a79489591b1505dc349c5976aa34181" ns2:_="" ns3:_="">
    <xsd:import namespace="fbd3ebf3-f345-47d7-aafb-68f87d2090ce"/>
    <xsd:import namespace="15f3632d-8892-442e-b6c0-58b7c439ec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d3ebf3-f345-47d7-aafb-68f87d2090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aaf7f2b-b38b-4235-a4c5-719a9f7295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f3632d-8892-442e-b6c0-58b7c439ec4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58fdbca-8764-48eb-8cb3-7b19dd737750}" ma:internalName="TaxCatchAll" ma:showField="CatchAllData" ma:web="15f3632d-8892-442e-b6c0-58b7c439ec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d3ebf3-f345-47d7-aafb-68f87d2090ce">
      <Terms xmlns="http://schemas.microsoft.com/office/infopath/2007/PartnerControls"/>
    </lcf76f155ced4ddcb4097134ff3c332f>
    <TaxCatchAll xmlns="15f3632d-8892-442e-b6c0-58b7c439ec4d" xsi:nil="true"/>
  </documentManagement>
</p:properties>
</file>

<file path=customXml/itemProps1.xml><?xml version="1.0" encoding="utf-8"?>
<ds:datastoreItem xmlns:ds="http://schemas.openxmlformats.org/officeDocument/2006/customXml" ds:itemID="{C5AFD151-92EA-450E-A814-31AD92D59B03}"/>
</file>

<file path=customXml/itemProps2.xml><?xml version="1.0" encoding="utf-8"?>
<ds:datastoreItem xmlns:ds="http://schemas.openxmlformats.org/officeDocument/2006/customXml" ds:itemID="{AFD1F98F-39CF-41CD-B5DF-4B910AA3CDE5}"/>
</file>

<file path=customXml/itemProps3.xml><?xml version="1.0" encoding="utf-8"?>
<ds:datastoreItem xmlns:ds="http://schemas.openxmlformats.org/officeDocument/2006/customXml" ds:itemID="{F82FF508-4824-4BE6-B0EA-985F8C2EDB9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1293</TotalTime>
  <Words>2583</Words>
  <Application>Microsoft Office PowerPoint</Application>
  <PresentationFormat>On-screen Show (4:3)</PresentationFormat>
  <Paragraphs>1118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Aptos</vt:lpstr>
      <vt:lpstr>Aptos Narrow</vt:lpstr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State of Alaska - Department of Edication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Herman, Marcy J (EED)</dc:creator>
  <cp:lastModifiedBy>Enoch, Donald E (EED)</cp:lastModifiedBy>
  <cp:revision>50</cp:revision>
  <cp:lastPrinted>2017-09-29T23:14:37Z</cp:lastPrinted>
  <dcterms:created xsi:type="dcterms:W3CDTF">2017-09-28T19:36:51Z</dcterms:created>
  <dcterms:modified xsi:type="dcterms:W3CDTF">2025-03-03T16:27:26Z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0x0101006B89C9792132084BA72B6CA525265D9F</vt:lpwstr>
  </property>
</Properties>
</file>