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780" r:id="rId3"/>
    <p:sldId id="778" r:id="rId4"/>
    <p:sldId id="781" r:id="rId5"/>
    <p:sldId id="782" r:id="rId6"/>
    <p:sldId id="688" r:id="rId7"/>
    <p:sldId id="779" r:id="rId8"/>
    <p:sldId id="787" r:id="rId9"/>
    <p:sldId id="785" r:id="rId10"/>
    <p:sldId id="786" r:id="rId11"/>
    <p:sldId id="7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6" autoAdjust="0"/>
    <p:restoredTop sz="94660"/>
  </p:normalViewPr>
  <p:slideViewPr>
    <p:cSldViewPr snapToGrid="0">
      <p:cViewPr varScale="1">
        <p:scale>
          <a:sx n="57" d="100"/>
          <a:sy n="57"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ABF8A-C33C-4220-8AD8-D05425D74332}"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6020C-4F70-4E11-B6BE-6C7FA9AF6516}" type="slidenum">
              <a:rPr lang="en-US" smtClean="0"/>
              <a:t>‹#›</a:t>
            </a:fld>
            <a:endParaRPr lang="en-US"/>
          </a:p>
        </p:txBody>
      </p:sp>
    </p:spTree>
    <p:extLst>
      <p:ext uri="{BB962C8B-B14F-4D97-AF65-F5344CB8AC3E}">
        <p14:creationId xmlns:p14="http://schemas.microsoft.com/office/powerpoint/2010/main" val="278702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5055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82AFA9-8C0E-714E-8A8E-3E8EEB90684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109512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53A3407-544A-5340-815A-8FF3AC5E24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F7031-2481-094D-96B8-E9D9693E13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45058" name="Rectangle 2">
            <a:extLst>
              <a:ext uri="{FF2B5EF4-FFF2-40B4-BE49-F238E27FC236}">
                <a16:creationId xmlns:a16="http://schemas.microsoft.com/office/drawing/2014/main" id="{DF4440D7-D5F6-D24B-B9AD-7AE9A15B7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9B55160E-AC46-9D45-B5CA-7D51860C0D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u="sng">
                <a:latin typeface="Times New Roman" panose="02020603050405020304" pitchFamily="18" charset="0"/>
                <a:cs typeface="Times New Roman" panose="02020603050405020304" pitchFamily="18" charset="0"/>
              </a:rPr>
              <a:t>Contact Information:</a:t>
            </a:r>
          </a:p>
          <a:p>
            <a:pPr eaLnBrk="1">
              <a:spcBef>
                <a:spcPct val="0"/>
              </a:spcBef>
            </a:pPr>
            <a:r>
              <a:rPr lang="en-US" altLang="en-US" b="1">
                <a:latin typeface="Times New Roman" panose="02020603050405020304" pitchFamily="18" charset="0"/>
                <a:cs typeface="Times New Roman" panose="02020603050405020304" pitchFamily="18" charset="0"/>
              </a:rPr>
              <a:t>SOCCER EDITOR:</a:t>
            </a:r>
            <a:r>
              <a:rPr lang="en-US" altLang="en-US">
                <a:latin typeface="Times New Roman" panose="02020603050405020304" pitchFamily="18" charset="0"/>
                <a:cs typeface="Times New Roman" panose="02020603050405020304" pitchFamily="18" charset="0"/>
              </a:rPr>
              <a:t>	</a:t>
            </a:r>
          </a:p>
          <a:p>
            <a:pPr eaLnBrk="1">
              <a:spcBef>
                <a:spcPct val="0"/>
              </a:spcBef>
              <a:buFont typeface="Wingdings" pitchFamily="2" charset="2"/>
              <a:buNone/>
            </a:pPr>
            <a:r>
              <a:rPr lang="en-US" altLang="en-US" b="1">
                <a:latin typeface="Times New Roman" panose="02020603050405020304" pitchFamily="18" charset="0"/>
                <a:cs typeface="Times New Roman" panose="02020603050405020304" pitchFamily="18" charset="0"/>
              </a:rPr>
              <a:t>	Mark Koski, CMAA, Director of Sports, Events and Development</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Soccer Rules Editor and National Interpreter</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National Federation of State High School Associations</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PO Box 690</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Indianapolis, Indiana 46206</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Office Phone: (317) 972-6900</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E-mail: </a:t>
            </a:r>
            <a:r>
              <a:rPr lang="en-US" altLang="en-US" u="sng">
                <a:latin typeface="Times New Roman" panose="02020603050405020304" pitchFamily="18" charset="0"/>
                <a:cs typeface="Times New Roman" panose="02020603050405020304" pitchFamily="18" charset="0"/>
              </a:rPr>
              <a:t>mkoski@nfhs.org</a:t>
            </a:r>
          </a:p>
          <a:p>
            <a:pPr eaLnBrk="1">
              <a:spcBef>
                <a:spcPct val="0"/>
              </a:spcBef>
              <a:buFont typeface="Wingdings" pitchFamily="2" charset="2"/>
              <a:buNone/>
            </a:pPr>
            <a:r>
              <a:rPr lang="en-US" altLang="en-US">
                <a:solidFill>
                  <a:srgbClr val="0070C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Website: </a:t>
            </a:r>
            <a:r>
              <a:rPr lang="en-US" altLang="en-US" u="sng">
                <a:latin typeface="Times New Roman" panose="02020603050405020304" pitchFamily="18" charset="0"/>
                <a:cs typeface="Times New Roman" panose="02020603050405020304" pitchFamily="18" charset="0"/>
              </a:rPr>
              <a:t>www.nfhs.org</a:t>
            </a:r>
            <a:endParaRPr lang="en-US" altLang="en-US">
              <a:solidFill>
                <a:srgbClr val="0070C0"/>
              </a:solidFill>
              <a:latin typeface="Times New Roman" panose="02020603050405020304" pitchFamily="18" charset="0"/>
              <a:cs typeface="Times New Roman" panose="02020603050405020304" pitchFamily="18" charset="0"/>
            </a:endParaRPr>
          </a:p>
          <a:p>
            <a:pPr eaLnBrk="1">
              <a:spcBef>
                <a:spcPct val="0"/>
              </a:spcBef>
              <a:buFont typeface="Wingdings" pitchFamily="2" charset="2"/>
              <a:buNone/>
            </a:pPr>
            <a:r>
              <a:rPr lang="en-US" altLang="en-US" sz="1100">
                <a:latin typeface="Times New Roman" panose="02020603050405020304" pitchFamily="18" charset="0"/>
                <a:cs typeface="Times New Roman" panose="02020603050405020304" pitchFamily="18" charset="0"/>
              </a:rPr>
              <a:t> </a:t>
            </a:r>
            <a:endParaRPr lang="en-US" altLang="en-US">
              <a:solidFill>
                <a:srgbClr val="0070C0"/>
              </a:solidFill>
              <a:latin typeface="Times New Roman" panose="02020603050405020304" pitchFamily="18" charset="0"/>
              <a:cs typeface="Times New Roman" panose="02020603050405020304" pitchFamily="18" charset="0"/>
            </a:endParaRP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a:t>
            </a:r>
          </a:p>
          <a:p>
            <a:pPr lvl="1" eaLnBrk="1" hangingPunct="1">
              <a:lnSpc>
                <a:spcPct val="80000"/>
              </a:lnSpc>
            </a:pPr>
            <a:endParaRPr lang="en-US" altLang="en-US" sz="2200">
              <a:solidFill>
                <a:srgbClr val="0000FF"/>
              </a:solidFill>
            </a:endParaRPr>
          </a:p>
        </p:txBody>
      </p:sp>
    </p:spTree>
    <p:extLst>
      <p:ext uri="{BB962C8B-B14F-4D97-AF65-F5344CB8AC3E}">
        <p14:creationId xmlns:p14="http://schemas.microsoft.com/office/powerpoint/2010/main" val="326445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7A10C-2BBB-4B80-9F4C-359A83623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8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4CB93AE0-8B0D-3A40-9AB6-05BD417E18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91A7FB-0794-F74B-AC46-F2C593883D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26626" name="Rectangle 2">
            <a:extLst>
              <a:ext uri="{FF2B5EF4-FFF2-40B4-BE49-F238E27FC236}">
                <a16:creationId xmlns:a16="http://schemas.microsoft.com/office/drawing/2014/main" id="{34C1FA69-2374-1049-A207-E02B5BB92818}"/>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D2480775-75ED-164F-A1CA-46DF0B161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more than 7.6 million in high school sports.</a:t>
            </a:r>
          </a:p>
        </p:txBody>
      </p:sp>
    </p:spTree>
    <p:extLst>
      <p:ext uri="{BB962C8B-B14F-4D97-AF65-F5344CB8AC3E}">
        <p14:creationId xmlns:p14="http://schemas.microsoft.com/office/powerpoint/2010/main" val="333756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2052759-3ED5-FB4A-B8E8-20D4BFD7F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DD94AF41-24B8-6E4B-AD40-850C83B22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en-US" altLang="en-US"/>
          </a:p>
        </p:txBody>
      </p:sp>
      <p:sp>
        <p:nvSpPr>
          <p:cNvPr id="22531" name="Slide Number Placeholder 3">
            <a:extLst>
              <a:ext uri="{FF2B5EF4-FFF2-40B4-BE49-F238E27FC236}">
                <a16:creationId xmlns:a16="http://schemas.microsoft.com/office/drawing/2014/main" id="{96CBB932-C27F-CF42-97A3-A17984819B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F7CC0A-F634-0340-9997-926223E371A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30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51C952F6-E2F8-3F46-A003-B8B94CFD3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371A6A82-590E-F241-AE7F-AA4E147A33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en-US" altLang="en-US"/>
          </a:p>
        </p:txBody>
      </p:sp>
      <p:sp>
        <p:nvSpPr>
          <p:cNvPr id="24579" name="Slide Number Placeholder 3">
            <a:extLst>
              <a:ext uri="{FF2B5EF4-FFF2-40B4-BE49-F238E27FC236}">
                <a16:creationId xmlns:a16="http://schemas.microsoft.com/office/drawing/2014/main" id="{A72D4DE4-CA76-A546-8151-A67E8315F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D30958-9C73-294D-8103-560F8D38787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693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9FFF5E0-E50B-A041-970C-9A942C671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D6DA62-A920-9347-814D-CA2E917B36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28674" name="Rectangle 2">
            <a:extLst>
              <a:ext uri="{FF2B5EF4-FFF2-40B4-BE49-F238E27FC236}">
                <a16:creationId xmlns:a16="http://schemas.microsoft.com/office/drawing/2014/main" id="{23B67EB7-A811-9C4C-B267-D825E2658BCE}"/>
              </a:ext>
            </a:extLst>
          </p:cNvPr>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2BAA8E1-6E7C-D44A-A02E-2DE0122D4C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326249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82AFA9-8C0E-714E-8A8E-3E8EEB90684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343437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82AFA9-8C0E-714E-8A8E-3E8EEB90684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113145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82AFA9-8C0E-714E-8A8E-3E8EEB90684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881431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extLst>
      <p:ext uri="{BB962C8B-B14F-4D97-AF65-F5344CB8AC3E}">
        <p14:creationId xmlns:p14="http://schemas.microsoft.com/office/powerpoint/2010/main" val="228931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10/1/2020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extLst>
      <p:ext uri="{BB962C8B-B14F-4D97-AF65-F5344CB8AC3E}">
        <p14:creationId xmlns:p14="http://schemas.microsoft.com/office/powerpoint/2010/main" val="286949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70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extLst>
      <p:ext uri="{BB962C8B-B14F-4D97-AF65-F5344CB8AC3E}">
        <p14:creationId xmlns:p14="http://schemas.microsoft.com/office/powerpoint/2010/main" val="131610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10/1/2020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extLst>
      <p:ext uri="{BB962C8B-B14F-4D97-AF65-F5344CB8AC3E}">
        <p14:creationId xmlns:p14="http://schemas.microsoft.com/office/powerpoint/2010/main" val="205986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10/1/2020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extLst>
      <p:ext uri="{BB962C8B-B14F-4D97-AF65-F5344CB8AC3E}">
        <p14:creationId xmlns:p14="http://schemas.microsoft.com/office/powerpoint/2010/main" val="377522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10/1/2020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extLst>
      <p:ext uri="{BB962C8B-B14F-4D97-AF65-F5344CB8AC3E}">
        <p14:creationId xmlns:p14="http://schemas.microsoft.com/office/powerpoint/2010/main" val="372164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10/1/2020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extLst>
      <p:ext uri="{BB962C8B-B14F-4D97-AF65-F5344CB8AC3E}">
        <p14:creationId xmlns:p14="http://schemas.microsoft.com/office/powerpoint/2010/main" val="41755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10/1/2020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extLst>
      <p:ext uri="{BB962C8B-B14F-4D97-AF65-F5344CB8AC3E}">
        <p14:creationId xmlns:p14="http://schemas.microsoft.com/office/powerpoint/2010/main" val="237531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10/1/2020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extLst>
      <p:ext uri="{BB962C8B-B14F-4D97-AF65-F5344CB8AC3E}">
        <p14:creationId xmlns:p14="http://schemas.microsoft.com/office/powerpoint/2010/main" val="172228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354" y="4851985"/>
            <a:ext cx="1260256" cy="1471178"/>
          </a:xfrm>
          <a:prstGeom prst="rect">
            <a:avLst/>
          </a:prstGeom>
        </p:spPr>
      </p:pic>
    </p:spTree>
    <p:extLst>
      <p:ext uri="{BB962C8B-B14F-4D97-AF65-F5344CB8AC3E}">
        <p14:creationId xmlns:p14="http://schemas.microsoft.com/office/powerpoint/2010/main" val="210144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10/1/2020</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6242" y="5749230"/>
            <a:ext cx="813855" cy="950065"/>
          </a:xfrm>
          <a:prstGeom prst="rect">
            <a:avLst/>
          </a:prstGeom>
        </p:spPr>
      </p:pic>
    </p:spTree>
    <p:extLst>
      <p:ext uri="{BB962C8B-B14F-4D97-AF65-F5344CB8AC3E}">
        <p14:creationId xmlns:p14="http://schemas.microsoft.com/office/powerpoint/2010/main" val="1198244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nfhslear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MIC3 – Military Interstate</a:t>
            </a:r>
            <a:br>
              <a:rPr lang="en-US" dirty="0"/>
            </a:br>
            <a:r>
              <a:rPr lang="en-US" dirty="0"/>
              <a:t>Children’s Compact Commission - 2020 </a:t>
            </a:r>
          </a:p>
        </p:txBody>
      </p:sp>
      <p:sp>
        <p:nvSpPr>
          <p:cNvPr id="3" name="Subtitle 2"/>
          <p:cNvSpPr>
            <a:spLocks noGrp="1"/>
          </p:cNvSpPr>
          <p:nvPr>
            <p:ph type="subTitle" idx="1"/>
          </p:nvPr>
        </p:nvSpPr>
        <p:spPr/>
        <p:txBody>
          <a:bodyPr/>
          <a:lstStyle/>
          <a:p>
            <a:r>
              <a:rPr lang="en-US" sz="2800" b="1" dirty="0">
                <a:solidFill>
                  <a:schemeClr val="accent3"/>
                </a:solidFill>
              </a:rPr>
              <a:t>  Davis Whitfield</a:t>
            </a:r>
          </a:p>
          <a:p>
            <a:r>
              <a:rPr lang="en-US" sz="2800" b="1" dirty="0">
                <a:solidFill>
                  <a:schemeClr val="accent3"/>
                </a:solidFill>
              </a:rPr>
              <a:t>  Chief Operating Officer, NFHS</a:t>
            </a:r>
          </a:p>
        </p:txBody>
      </p:sp>
      <p:pic>
        <p:nvPicPr>
          <p:cNvPr id="6" name="Picture 5">
            <a:extLst>
              <a:ext uri="{FF2B5EF4-FFF2-40B4-BE49-F238E27FC236}">
                <a16:creationId xmlns:a16="http://schemas.microsoft.com/office/drawing/2014/main" id="{5EF5BD8C-9A37-D847-A01A-AEC5112E4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2805953"/>
          </a:xfrm>
          <a:prstGeom prst="rect">
            <a:avLst/>
          </a:prstGeom>
        </p:spPr>
      </p:pic>
    </p:spTree>
    <p:extLst>
      <p:ext uri="{BB962C8B-B14F-4D97-AF65-F5344CB8AC3E}">
        <p14:creationId xmlns:p14="http://schemas.microsoft.com/office/powerpoint/2010/main" val="50963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a:xfrm>
            <a:off x="1940985" y="525463"/>
            <a:ext cx="10026649" cy="1204912"/>
          </a:xfrm>
        </p:spPr>
        <p:txBody>
          <a:bodyPr/>
          <a:lstStyle/>
          <a:p>
            <a:pPr eaLnBrk="1" hangingPunct="1">
              <a:defRPr/>
            </a:pPr>
            <a:r>
              <a:rPr lang="en-US"/>
              <a:t>National Federation of </a:t>
            </a:r>
            <a:br>
              <a:rPr lang="en-US"/>
            </a:br>
            <a:r>
              <a:rPr lang="en-US"/>
              <a:t>state High School Associations</a:t>
            </a:r>
            <a:endParaRPr lang="en-US" dirty="0"/>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a:xfrm>
            <a:off x="1940985" y="1989139"/>
            <a:ext cx="6164607" cy="4338637"/>
          </a:xfrm>
        </p:spPr>
        <p:txBody>
          <a:bodyPr/>
          <a:lstStyle/>
          <a:p>
            <a:pPr eaLnBrk="1" hangingPunct="1"/>
            <a:r>
              <a:rPr lang="en-US" altLang="en-US" dirty="0"/>
              <a:t>Do you have a state association representative on your state council?</a:t>
            </a:r>
          </a:p>
          <a:p>
            <a:pPr marL="0" indent="0" eaLnBrk="1" hangingPunct="1">
              <a:buNone/>
            </a:pPr>
            <a:endParaRPr lang="en-US" altLang="en-US" dirty="0"/>
          </a:p>
          <a:p>
            <a:pPr eaLnBrk="1" hangingPunct="1"/>
            <a:r>
              <a:rPr lang="en-US" altLang="en-US" dirty="0"/>
              <a:t>Do you (SLO’s) have periodic contact with your state association representative?</a:t>
            </a:r>
          </a:p>
          <a:p>
            <a:pPr eaLnBrk="1" hangingPunct="1"/>
            <a:endParaRPr lang="en-US" altLang="en-US" dirty="0"/>
          </a:p>
          <a:p>
            <a:pPr eaLnBrk="1" hangingPunct="1"/>
            <a:r>
              <a:rPr lang="en-US" altLang="en-US" dirty="0"/>
              <a:t>Case studies</a:t>
            </a:r>
          </a:p>
          <a:p>
            <a:pPr marL="0" indent="0">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pic>
        <p:nvPicPr>
          <p:cNvPr id="5" name="Picture 4">
            <a:extLst>
              <a:ext uri="{FF2B5EF4-FFF2-40B4-BE49-F238E27FC236}">
                <a16:creationId xmlns:a16="http://schemas.microsoft.com/office/drawing/2014/main" id="{DE7EF080-8709-454F-A493-170E1AF43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592" y="1880315"/>
            <a:ext cx="3946284" cy="4649274"/>
          </a:xfrm>
          <a:prstGeom prst="rect">
            <a:avLst/>
          </a:prstGeom>
        </p:spPr>
      </p:pic>
    </p:spTree>
    <p:extLst>
      <p:ext uri="{BB962C8B-B14F-4D97-AF65-F5344CB8AC3E}">
        <p14:creationId xmlns:p14="http://schemas.microsoft.com/office/powerpoint/2010/main" val="230549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5A913E-6304-7A43-BB0A-BA27542F4504}"/>
              </a:ext>
            </a:extLst>
          </p:cNvPr>
          <p:cNvSpPr>
            <a:spLocks noGrp="1" noChangeArrowheads="1"/>
          </p:cNvSpPr>
          <p:nvPr>
            <p:ph type="title"/>
          </p:nvPr>
        </p:nvSpPr>
        <p:spPr/>
        <p:txBody>
          <a:bodyPr/>
          <a:lstStyle/>
          <a:p>
            <a:pPr eaLnBrk="1" hangingPunct="1">
              <a:defRPr/>
            </a:pPr>
            <a:r>
              <a:rPr lang="en-US" dirty="0"/>
              <a:t>Contact Information</a:t>
            </a:r>
          </a:p>
        </p:txBody>
      </p:sp>
      <p:sp>
        <p:nvSpPr>
          <p:cNvPr id="44034" name="Rectangle 4">
            <a:extLst>
              <a:ext uri="{FF2B5EF4-FFF2-40B4-BE49-F238E27FC236}">
                <a16:creationId xmlns:a16="http://schemas.microsoft.com/office/drawing/2014/main" id="{80F712AD-CB20-AE4A-8BFF-0005ED5FAAC2}"/>
              </a:ext>
            </a:extLst>
          </p:cNvPr>
          <p:cNvSpPr>
            <a:spLocks noGrp="1" noChangeArrowheads="1"/>
          </p:cNvSpPr>
          <p:nvPr>
            <p:ph idx="1"/>
          </p:nvPr>
        </p:nvSpPr>
        <p:spPr/>
        <p:txBody>
          <a:bodyPr/>
          <a:lstStyle/>
          <a:p>
            <a:pPr marL="0" indent="0">
              <a:buNone/>
            </a:pPr>
            <a:r>
              <a:rPr lang="en-US" altLang="en-US"/>
              <a:t>Davis Whitfield, Chief Operating Officer</a:t>
            </a:r>
          </a:p>
          <a:p>
            <a:pPr marL="0" indent="0">
              <a:buNone/>
            </a:pPr>
            <a:r>
              <a:rPr lang="en-US" altLang="en-US"/>
              <a:t>National Federation of State High School Associations</a:t>
            </a:r>
          </a:p>
          <a:p>
            <a:pPr marL="0" indent="0">
              <a:buNone/>
            </a:pPr>
            <a:r>
              <a:rPr lang="en-US" altLang="en-US"/>
              <a:t>PO Box 690</a:t>
            </a:r>
          </a:p>
          <a:p>
            <a:pPr marL="0" indent="0">
              <a:buNone/>
            </a:pPr>
            <a:r>
              <a:rPr lang="en-US" altLang="en-US"/>
              <a:t>Indianapolis, Indiana 46206</a:t>
            </a:r>
          </a:p>
          <a:p>
            <a:pPr marL="0" indent="0">
              <a:buNone/>
            </a:pPr>
            <a:r>
              <a:rPr lang="en-US" altLang="en-US"/>
              <a:t>Office Phone:  317.822.5758</a:t>
            </a:r>
          </a:p>
          <a:p>
            <a:pPr marL="0" indent="0">
              <a:buNone/>
            </a:pPr>
            <a:r>
              <a:rPr lang="en-US" altLang="en-US"/>
              <a:t>E-mail: dwhitfield@nfhs.org</a:t>
            </a:r>
          </a:p>
          <a:p>
            <a:pPr marL="0" indent="0">
              <a:buNone/>
            </a:pPr>
            <a:r>
              <a:rPr lang="en-US" altLang="en-US"/>
              <a:t>Website: </a:t>
            </a:r>
            <a:r>
              <a:rPr lang="en-US" altLang="en-US">
                <a:hlinkClick r:id="rId3"/>
              </a:rPr>
              <a:t>www.nfhs.org</a:t>
            </a:r>
            <a:endParaRPr lang="en-US" altLang="en-US"/>
          </a:p>
          <a:p>
            <a:pPr marL="0" indent="0">
              <a:buNone/>
            </a:pPr>
            <a:r>
              <a:rPr lang="en-US" altLang="en-US"/>
              <a:t>Education Website: </a:t>
            </a:r>
            <a:r>
              <a:rPr lang="en-US" altLang="en-US">
                <a:hlinkClick r:id="rId4"/>
              </a:rPr>
              <a:t>www.nfhslearn.com</a:t>
            </a:r>
            <a:endParaRPr lang="en-US" altLang="en-US"/>
          </a:p>
        </p:txBody>
      </p:sp>
    </p:spTree>
    <p:extLst>
      <p:ext uri="{BB962C8B-B14F-4D97-AF65-F5344CB8AC3E}">
        <p14:creationId xmlns:p14="http://schemas.microsoft.com/office/powerpoint/2010/main" val="15870429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8C1A-ECA4-7748-9C08-A20F98F43AE3}"/>
              </a:ext>
            </a:extLst>
          </p:cNvPr>
          <p:cNvSpPr>
            <a:spLocks noGrp="1"/>
          </p:cNvSpPr>
          <p:nvPr>
            <p:ph type="title"/>
          </p:nvPr>
        </p:nvSpPr>
        <p:spPr>
          <a:xfrm>
            <a:off x="2246314" y="4406901"/>
            <a:ext cx="6651625" cy="1362075"/>
          </a:xfrm>
        </p:spPr>
        <p:txBody>
          <a:bodyPr/>
          <a:lstStyle/>
          <a:p>
            <a:pPr>
              <a:defRPr/>
            </a:pPr>
            <a:br>
              <a:rPr lang="en-US" dirty="0">
                <a:solidFill>
                  <a:srgbClr val="FFFFFF"/>
                </a:solidFill>
              </a:rPr>
            </a:br>
            <a:r>
              <a:rPr lang="en-US" dirty="0">
                <a:solidFill>
                  <a:srgbClr val="FFFFFF"/>
                </a:solidFill>
              </a:rPr>
              <a:t>PROVIDING PARTICIPATION OPPORTUNITIES</a:t>
            </a:r>
          </a:p>
        </p:txBody>
      </p:sp>
      <p:sp>
        <p:nvSpPr>
          <p:cNvPr id="20482" name="Text Placeholder 2">
            <a:extLst>
              <a:ext uri="{FF2B5EF4-FFF2-40B4-BE49-F238E27FC236}">
                <a16:creationId xmlns:a16="http://schemas.microsoft.com/office/drawing/2014/main" id="{34B9B3A0-9698-7347-878E-1D86B6BB5922}"/>
              </a:ext>
            </a:extLst>
          </p:cNvPr>
          <p:cNvSpPr>
            <a:spLocks noGrp="1"/>
          </p:cNvSpPr>
          <p:nvPr>
            <p:ph type="body" idx="1"/>
          </p:nvPr>
        </p:nvSpPr>
        <p:spPr>
          <a:xfrm>
            <a:off x="963084" y="2906714"/>
            <a:ext cx="10363200" cy="969548"/>
          </a:xfrm>
        </p:spPr>
        <p:txBody>
          <a:bodyPr/>
          <a:lstStyle/>
          <a:p>
            <a:r>
              <a:rPr lang="en-US" sz="4800" b="1" dirty="0">
                <a:solidFill>
                  <a:srgbClr val="FFFFFF"/>
                </a:solidFill>
              </a:rPr>
              <a:t>ABOUT THE NFHS</a:t>
            </a:r>
            <a:endParaRPr lang="en-US" altLang="en-US" sz="4800" b="1" dirty="0"/>
          </a:p>
        </p:txBody>
      </p:sp>
    </p:spTree>
    <p:extLst>
      <p:ext uri="{BB962C8B-B14F-4D97-AF65-F5344CB8AC3E}">
        <p14:creationId xmlns:p14="http://schemas.microsoft.com/office/powerpoint/2010/main" val="212330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808F6D4-2192-AF48-9726-F1F6783C222C}"/>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itchFamily="34" charset="0"/>
            </a:endParaRPr>
          </a:p>
        </p:txBody>
      </p:sp>
      <p:pic>
        <p:nvPicPr>
          <p:cNvPr id="25602" name="Picture 2" descr="G:\Pictures\NFHS Girls Basketball.jpg">
            <a:extLst>
              <a:ext uri="{FF2B5EF4-FFF2-40B4-BE49-F238E27FC236}">
                <a16:creationId xmlns:a16="http://schemas.microsoft.com/office/drawing/2014/main" id="{5F5B4FF0-CBDC-6048-894E-15B12860BB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087" y="2112963"/>
            <a:ext cx="272891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D5B8CCC-9595-814E-BC85-9543705968D1}"/>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25604" name="Content Placeholder 2">
            <a:extLst>
              <a:ext uri="{FF2B5EF4-FFF2-40B4-BE49-F238E27FC236}">
                <a16:creationId xmlns:a16="http://schemas.microsoft.com/office/drawing/2014/main" id="{ECA54248-08A4-9647-908E-1C9B008EE639}"/>
              </a:ext>
            </a:extLst>
          </p:cNvPr>
          <p:cNvSpPr>
            <a:spLocks noGrp="1"/>
          </p:cNvSpPr>
          <p:nvPr>
            <p:ph idx="1"/>
          </p:nvPr>
        </p:nvSpPr>
        <p:spPr>
          <a:xfrm>
            <a:off x="1524001" y="1989139"/>
            <a:ext cx="6321426" cy="4338637"/>
          </a:xfrm>
        </p:spPr>
        <p:txBody>
          <a:bodyPr/>
          <a:lstStyle/>
          <a:p>
            <a:pPr eaLnBrk="1" hangingPunct="1"/>
            <a:r>
              <a:rPr lang="en-US" altLang="en-US" dirty="0"/>
              <a:t>NFHS </a:t>
            </a:r>
          </a:p>
          <a:p>
            <a:pPr lvl="1" eaLnBrk="1" hangingPunct="1"/>
            <a:r>
              <a:rPr lang="en-US" altLang="en-US" dirty="0"/>
              <a:t>Located in Indianapolis, IN</a:t>
            </a:r>
          </a:p>
          <a:p>
            <a:pPr lvl="1" eaLnBrk="1" hangingPunct="1"/>
            <a:r>
              <a:rPr lang="en-US" altLang="en-US" dirty="0"/>
              <a:t>Established in 1920</a:t>
            </a:r>
          </a:p>
          <a:p>
            <a:pPr lvl="1" eaLnBrk="1" hangingPunct="1"/>
            <a:r>
              <a:rPr lang="en-US" altLang="en-US" dirty="0"/>
              <a:t>40-Person staff</a:t>
            </a:r>
          </a:p>
          <a:p>
            <a:pPr lvl="1" eaLnBrk="1" hangingPunct="1"/>
            <a:r>
              <a:rPr lang="en-US" altLang="en-US" dirty="0"/>
              <a:t>National Leader and advocate for high school athletics as well as fine and performing arts activities</a:t>
            </a:r>
          </a:p>
          <a:p>
            <a:pPr lvl="1" eaLnBrk="1" hangingPunct="1"/>
            <a:r>
              <a:rPr lang="en-US" altLang="en-US" dirty="0"/>
              <a:t>Writes playing rules for 17 sports</a:t>
            </a:r>
          </a:p>
          <a:p>
            <a:pPr lvl="1" eaLnBrk="1" hangingPunct="1"/>
            <a:r>
              <a:rPr lang="en-US" altLang="en-US" dirty="0"/>
              <a:t>70+ education courses on </a:t>
            </a:r>
            <a:r>
              <a:rPr lang="en-US" altLang="en-US" dirty="0" err="1"/>
              <a:t>NFHSLearn.com</a:t>
            </a:r>
            <a:endParaRPr lang="en-US" altLang="en-US" dirty="0"/>
          </a:p>
          <a:p>
            <a:pPr lvl="1" eaLnBrk="1" hangingPunct="1"/>
            <a:r>
              <a:rPr lang="en-US" altLang="en-US" dirty="0"/>
              <a:t>Serve 19,500 high schools</a:t>
            </a:r>
          </a:p>
          <a:p>
            <a:pPr lvl="1" eaLnBrk="1" hangingPunct="1"/>
            <a:r>
              <a:rPr lang="en-US" altLang="en-US" dirty="0"/>
              <a:t>51 State Associations</a:t>
            </a:r>
          </a:p>
          <a:p>
            <a:pPr eaLnBrk="1" hangingPunct="1"/>
            <a:endParaRPr lang="en-US" altLang="en-US" dirty="0"/>
          </a:p>
        </p:txBody>
      </p:sp>
    </p:spTree>
    <p:extLst>
      <p:ext uri="{BB962C8B-B14F-4D97-AF65-F5344CB8AC3E}">
        <p14:creationId xmlns:p14="http://schemas.microsoft.com/office/powerpoint/2010/main" val="205243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09A1-CD4E-244B-A103-C4BC7713BCEF}"/>
              </a:ext>
            </a:extLst>
          </p:cNvPr>
          <p:cNvSpPr>
            <a:spLocks noGrp="1"/>
          </p:cNvSpPr>
          <p:nvPr>
            <p:ph type="title"/>
          </p:nvPr>
        </p:nvSpPr>
        <p:spPr/>
        <p:txBody>
          <a:bodyPr/>
          <a:lstStyle/>
          <a:p>
            <a:pPr>
              <a:defRPr/>
            </a:pPr>
            <a:r>
              <a:rPr lang="en-US" dirty="0"/>
              <a:t>National Federation of </a:t>
            </a:r>
            <a:br>
              <a:rPr lang="en-US" dirty="0"/>
            </a:br>
            <a:r>
              <a:rPr lang="en-US" dirty="0"/>
              <a:t>State High School Associations</a:t>
            </a:r>
          </a:p>
        </p:txBody>
      </p:sp>
      <p:sp>
        <p:nvSpPr>
          <p:cNvPr id="4" name="Footer Placeholder 3">
            <a:extLst>
              <a:ext uri="{FF2B5EF4-FFF2-40B4-BE49-F238E27FC236}">
                <a16:creationId xmlns:a16="http://schemas.microsoft.com/office/drawing/2014/main" id="{4CBD4FB6-F984-1A47-9822-D9264E81C11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21507" name="Content Placeholder 2">
            <a:extLst>
              <a:ext uri="{FF2B5EF4-FFF2-40B4-BE49-F238E27FC236}">
                <a16:creationId xmlns:a16="http://schemas.microsoft.com/office/drawing/2014/main" id="{3B65D6ED-C8E7-C241-8CCC-D3E426444041}"/>
              </a:ext>
            </a:extLst>
          </p:cNvPr>
          <p:cNvSpPr>
            <a:spLocks noGrp="1"/>
          </p:cNvSpPr>
          <p:nvPr>
            <p:ph idx="1"/>
          </p:nvPr>
        </p:nvSpPr>
        <p:spPr/>
        <p:txBody>
          <a:bodyPr/>
          <a:lstStyle/>
          <a:p>
            <a:r>
              <a:rPr lang="en-US" altLang="en-US"/>
              <a:t>VISION</a:t>
            </a:r>
          </a:p>
          <a:p>
            <a:pPr lvl="1"/>
            <a:r>
              <a:rPr lang="en-US" altLang="en-US"/>
              <a:t>The National Federation of State High School Associations (NFHS) is the national leader for education-based high school athletics and activities, </a:t>
            </a:r>
            <a:r>
              <a:rPr lang="en-US" altLang="en-US" u="sng"/>
              <a:t>which prepare tomorrow’s leaders for the next level of life</a:t>
            </a:r>
            <a:r>
              <a:rPr lang="en-US" altLang="en-US"/>
              <a:t> through innovative programs, healthy participation, achievement, and development of positive relationships</a:t>
            </a:r>
          </a:p>
        </p:txBody>
      </p:sp>
    </p:spTree>
    <p:extLst>
      <p:ext uri="{BB962C8B-B14F-4D97-AF65-F5344CB8AC3E}">
        <p14:creationId xmlns:p14="http://schemas.microsoft.com/office/powerpoint/2010/main" val="158840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5B66-7D72-6D41-9EC8-32D4F1896064}"/>
              </a:ext>
            </a:extLst>
          </p:cNvPr>
          <p:cNvSpPr>
            <a:spLocks noGrp="1"/>
          </p:cNvSpPr>
          <p:nvPr>
            <p:ph type="title"/>
          </p:nvPr>
        </p:nvSpPr>
        <p:spPr/>
        <p:txBody>
          <a:bodyPr/>
          <a:lstStyle/>
          <a:p>
            <a:pPr>
              <a:defRPr/>
            </a:pPr>
            <a:r>
              <a:rPr lang="en-US" dirty="0"/>
              <a:t>National Federation of </a:t>
            </a:r>
            <a:br>
              <a:rPr lang="en-US" dirty="0"/>
            </a:br>
            <a:r>
              <a:rPr lang="en-US" dirty="0"/>
              <a:t>State High School Associations</a:t>
            </a:r>
          </a:p>
        </p:txBody>
      </p:sp>
      <p:sp>
        <p:nvSpPr>
          <p:cNvPr id="4" name="Footer Placeholder 3">
            <a:extLst>
              <a:ext uri="{FF2B5EF4-FFF2-40B4-BE49-F238E27FC236}">
                <a16:creationId xmlns:a16="http://schemas.microsoft.com/office/drawing/2014/main" id="{8F3915D5-2474-C14C-ACA0-E4734906740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23555" name="Content Placeholder 2">
            <a:extLst>
              <a:ext uri="{FF2B5EF4-FFF2-40B4-BE49-F238E27FC236}">
                <a16:creationId xmlns:a16="http://schemas.microsoft.com/office/drawing/2014/main" id="{A81A3C4C-6C8E-AE4F-B4A7-2A68DDBBB950}"/>
              </a:ext>
            </a:extLst>
          </p:cNvPr>
          <p:cNvSpPr>
            <a:spLocks noGrp="1"/>
          </p:cNvSpPr>
          <p:nvPr>
            <p:ph idx="1"/>
          </p:nvPr>
        </p:nvSpPr>
        <p:spPr/>
        <p:txBody>
          <a:bodyPr/>
          <a:lstStyle/>
          <a:p>
            <a:r>
              <a:rPr lang="en-US" altLang="en-US"/>
              <a:t>MISSION</a:t>
            </a:r>
          </a:p>
          <a:p>
            <a:pPr lvl="1"/>
            <a:r>
              <a:rPr lang="en-US" altLang="en-US"/>
              <a:t>The National Federation of State High School Associations (NFHS) serves its members by providing leadership for the administration of education-based high school athletics and activities through the </a:t>
            </a:r>
            <a:r>
              <a:rPr lang="en-US" altLang="en-US" u="sng"/>
              <a:t>writing of playing rules that emphasize health and safety, educational programs that develop leaders, and administrative support to increase participation opportunities and promote sportsmanship.</a:t>
            </a:r>
          </a:p>
        </p:txBody>
      </p:sp>
    </p:spTree>
    <p:extLst>
      <p:ext uri="{BB962C8B-B14F-4D97-AF65-F5344CB8AC3E}">
        <p14:creationId xmlns:p14="http://schemas.microsoft.com/office/powerpoint/2010/main" val="27133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C6134CD3-DFFA-7C42-BCBB-69AE7ABF3010}"/>
              </a:ext>
            </a:extLst>
          </p:cNvPr>
          <p:cNvSpPr>
            <a:spLocks noGrp="1"/>
          </p:cNvSpPr>
          <p:nvPr>
            <p:ph idx="1"/>
          </p:nvPr>
        </p:nvSpPr>
        <p:spPr/>
        <p:txBody>
          <a:bodyPr/>
          <a:lstStyle/>
          <a:p>
            <a:pPr eaLnBrk="1" hangingPunct="1"/>
            <a:r>
              <a:rPr lang="en-US" altLang="en-US" dirty="0"/>
              <a:t>Membership – 50 member state associations and D.C.</a:t>
            </a:r>
          </a:p>
          <a:p>
            <a:pPr eaLnBrk="1" hangingPunct="1"/>
            <a:r>
              <a:rPr lang="en-US" altLang="en-US" dirty="0"/>
              <a:t>NFHS reaches 19,500 plus high schools and 12 million participants in high school activity programs, including more than 8 million in high school sports.</a:t>
            </a:r>
          </a:p>
        </p:txBody>
      </p:sp>
      <p:sp>
        <p:nvSpPr>
          <p:cNvPr id="27650" name="Rectangle 2">
            <a:extLst>
              <a:ext uri="{FF2B5EF4-FFF2-40B4-BE49-F238E27FC236}">
                <a16:creationId xmlns:a16="http://schemas.microsoft.com/office/drawing/2014/main" id="{68ED3DBA-2D0F-094A-B518-709C7EFA2A95}"/>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
        <p:nvSpPr>
          <p:cNvPr id="5" name="Title 4">
            <a:extLst>
              <a:ext uri="{FF2B5EF4-FFF2-40B4-BE49-F238E27FC236}">
                <a16:creationId xmlns:a16="http://schemas.microsoft.com/office/drawing/2014/main" id="{404798BC-3F07-7B40-9AB1-34CA3752E881}"/>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pic>
        <p:nvPicPr>
          <p:cNvPr id="27652" name="Picture 2" descr="C:\Users\mkosk\Desktop\Revised USA map with colors.jpg">
            <a:extLst>
              <a:ext uri="{FF2B5EF4-FFF2-40B4-BE49-F238E27FC236}">
                <a16:creationId xmlns:a16="http://schemas.microsoft.com/office/drawing/2014/main" id="{AD5F89BD-4748-5E4C-8CF4-37234027F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1" t="4256" r="2832" b="8511"/>
          <a:stretch>
            <a:fillRect/>
          </a:stretch>
        </p:blipFill>
        <p:spPr bwMode="auto">
          <a:xfrm>
            <a:off x="3091070" y="3738563"/>
            <a:ext cx="5667168"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46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p:txBody>
          <a:bodyPr/>
          <a:lstStyle/>
          <a:p>
            <a:pPr eaLnBrk="1" hangingPunct="1"/>
            <a:r>
              <a:rPr lang="en-US" altLang="en-US" dirty="0"/>
              <a:t>Each state governs athletics as well as fine and performing arts activities</a:t>
            </a:r>
          </a:p>
          <a:p>
            <a:pPr lvl="1" eaLnBrk="1" hangingPunct="1"/>
            <a:r>
              <a:rPr lang="en-US" altLang="en-US" dirty="0"/>
              <a:t>Eligibility</a:t>
            </a:r>
          </a:p>
          <a:p>
            <a:pPr lvl="2" eaLnBrk="1" hangingPunct="1"/>
            <a:r>
              <a:rPr lang="en-US" altLang="en-US" dirty="0"/>
              <a:t>Age</a:t>
            </a:r>
          </a:p>
          <a:p>
            <a:pPr lvl="2" eaLnBrk="1" hangingPunct="1"/>
            <a:r>
              <a:rPr lang="en-US" altLang="en-US" dirty="0"/>
              <a:t>Academics</a:t>
            </a:r>
          </a:p>
          <a:p>
            <a:pPr lvl="2" eaLnBrk="1" hangingPunct="1"/>
            <a:r>
              <a:rPr lang="en-US" altLang="en-US" dirty="0"/>
              <a:t>Residence</a:t>
            </a:r>
          </a:p>
          <a:p>
            <a:pPr lvl="1" eaLnBrk="1" hangingPunct="1"/>
            <a:r>
              <a:rPr lang="en-US" altLang="en-US" dirty="0"/>
              <a:t>Sports seasons</a:t>
            </a:r>
          </a:p>
          <a:p>
            <a:pPr lvl="1" eaLnBrk="1" hangingPunct="1"/>
            <a:r>
              <a:rPr lang="en-US" altLang="en-US" dirty="0"/>
              <a:t>School of residence</a:t>
            </a:r>
          </a:p>
          <a:p>
            <a:pPr lvl="1" eaLnBrk="1" hangingPunct="1"/>
            <a:r>
              <a:rPr lang="en-US" altLang="en-US" dirty="0"/>
              <a:t>Waivers</a:t>
            </a:r>
          </a:p>
          <a:p>
            <a:r>
              <a:rPr lang="en-US" altLang="en-US" dirty="0"/>
              <a:t>Opportunities to participate</a:t>
            </a:r>
          </a:p>
          <a:p>
            <a:pPr lvl="1"/>
            <a:r>
              <a:rPr lang="en-US" altLang="en-US" dirty="0"/>
              <a:t>Transition</a:t>
            </a:r>
          </a:p>
          <a:p>
            <a:pPr lvl="1"/>
            <a:endParaRPr lang="en-US" altLang="en-US" dirty="0"/>
          </a:p>
          <a:p>
            <a:pPr marL="0" indent="0">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pic>
        <p:nvPicPr>
          <p:cNvPr id="5" name="Content Placeholder 2">
            <a:extLst>
              <a:ext uri="{FF2B5EF4-FFF2-40B4-BE49-F238E27FC236}">
                <a16:creationId xmlns:a16="http://schemas.microsoft.com/office/drawing/2014/main" id="{3C23D264-ED1E-FD4C-82D3-FD0EE8F7D4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07"/>
          <a:stretch/>
        </p:blipFill>
        <p:spPr bwMode="auto">
          <a:xfrm>
            <a:off x="7650051" y="2730320"/>
            <a:ext cx="4897084" cy="4127680"/>
          </a:xfrm>
          <a:prstGeom prst="rect">
            <a:avLst/>
          </a:prstGeom>
          <a:noFill/>
          <a:ln w="9525">
            <a:noFill/>
            <a:miter lim="800000"/>
            <a:headEnd/>
            <a:tailEnd/>
          </a:ln>
        </p:spPr>
      </p:pic>
    </p:spTree>
    <p:extLst>
      <p:ext uri="{BB962C8B-B14F-4D97-AF65-F5344CB8AC3E}">
        <p14:creationId xmlns:p14="http://schemas.microsoft.com/office/powerpoint/2010/main" val="147631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p:txBody>
          <a:bodyPr/>
          <a:lstStyle/>
          <a:p>
            <a:pPr eaLnBrk="1" hangingPunct="1"/>
            <a:r>
              <a:rPr lang="en-US" altLang="en-US" dirty="0"/>
              <a:t>Sports Seasons</a:t>
            </a:r>
          </a:p>
          <a:p>
            <a:pPr eaLnBrk="1" hangingPunct="1"/>
            <a:r>
              <a:rPr lang="en-US" altLang="en-US" dirty="0"/>
              <a:t>Covid-19</a:t>
            </a:r>
          </a:p>
          <a:p>
            <a:pPr eaLnBrk="1" hangingPunct="1"/>
            <a:r>
              <a:rPr lang="en-US" altLang="en-US" dirty="0"/>
              <a:t>Transfers</a:t>
            </a:r>
          </a:p>
          <a:p>
            <a:pPr eaLnBrk="1" hangingPunct="1"/>
            <a:endParaRPr lang="en-US" altLang="en-US" dirty="0"/>
          </a:p>
          <a:p>
            <a:pPr lvl="1"/>
            <a:endParaRPr lang="en-US" altLang="en-US" dirty="0"/>
          </a:p>
          <a:p>
            <a:pPr marL="0" indent="0">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pic>
        <p:nvPicPr>
          <p:cNvPr id="6" name="Picture 2" descr="G:\Pictures\NFHS Girls Basketball.jpg">
            <a:extLst>
              <a:ext uri="{FF2B5EF4-FFF2-40B4-BE49-F238E27FC236}">
                <a16:creationId xmlns:a16="http://schemas.microsoft.com/office/drawing/2014/main" id="{7B8BE90D-B71E-BD4B-A5A5-2B36F4E083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103" y="2431330"/>
            <a:ext cx="2728912" cy="401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B453B82-09CF-8642-BD53-1D4BCA48A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41541" y="1264423"/>
            <a:ext cx="4452758" cy="5902190"/>
          </a:xfrm>
          <a:prstGeom prst="rect">
            <a:avLst/>
          </a:prstGeom>
        </p:spPr>
      </p:pic>
    </p:spTree>
    <p:extLst>
      <p:ext uri="{BB962C8B-B14F-4D97-AF65-F5344CB8AC3E}">
        <p14:creationId xmlns:p14="http://schemas.microsoft.com/office/powerpoint/2010/main" val="252689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p:txBody>
          <a:bodyPr/>
          <a:lstStyle/>
          <a:p>
            <a:pPr eaLnBrk="1" hangingPunct="1"/>
            <a:r>
              <a:rPr lang="en-US" altLang="en-US" dirty="0"/>
              <a:t>Questions to ask….</a:t>
            </a:r>
          </a:p>
          <a:p>
            <a:pPr lvl="1"/>
            <a:r>
              <a:rPr lang="en-US" altLang="en-US" dirty="0"/>
              <a:t>Are you interested in participating in interscholastic sports?</a:t>
            </a:r>
          </a:p>
          <a:p>
            <a:pPr lvl="1"/>
            <a:r>
              <a:rPr lang="en-US" altLang="en-US" dirty="0"/>
              <a:t>Are you academically eligible based on (current and future) state association eligibility requirements?</a:t>
            </a:r>
          </a:p>
          <a:p>
            <a:pPr lvl="1"/>
            <a:r>
              <a:rPr lang="en-US" altLang="en-US" dirty="0"/>
              <a:t>Are you eligible based on attendance?</a:t>
            </a:r>
          </a:p>
          <a:p>
            <a:pPr lvl="1"/>
            <a:r>
              <a:rPr lang="en-US" altLang="en-US" dirty="0"/>
              <a:t>Are you attending the school in your area of residence?</a:t>
            </a:r>
          </a:p>
          <a:p>
            <a:pPr lvl="2"/>
            <a:r>
              <a:rPr lang="en-US" altLang="en-US" dirty="0"/>
              <a:t>Waiver?</a:t>
            </a:r>
          </a:p>
          <a:p>
            <a:pPr lvl="1"/>
            <a:r>
              <a:rPr lang="en-US" altLang="en-US" dirty="0"/>
              <a:t>Are you living with your legal custodian?</a:t>
            </a:r>
          </a:p>
          <a:p>
            <a:pPr lvl="1"/>
            <a:r>
              <a:rPr lang="en-US" altLang="en-US" dirty="0"/>
              <a:t>Is your pre-participation physical up to date?</a:t>
            </a:r>
          </a:p>
          <a:p>
            <a:pPr lvl="1"/>
            <a:endParaRPr lang="en-US" altLang="en-US" dirty="0"/>
          </a:p>
          <a:p>
            <a:pPr lvl="1"/>
            <a:r>
              <a:rPr lang="en-US" altLang="en-US" dirty="0"/>
              <a:t>Any questions that may arise, contact your state association office!</a:t>
            </a:r>
          </a:p>
          <a:p>
            <a:pPr lvl="1"/>
            <a:endParaRPr lang="en-US" altLang="en-US" dirty="0"/>
          </a:p>
          <a:p>
            <a:pPr marL="0" indent="0">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1524001" y="-11879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152556326"/>
      </p:ext>
    </p:extLst>
  </p:cSld>
  <p:clrMapOvr>
    <a:masterClrMapping/>
  </p:clrMapOvr>
</p:sld>
</file>

<file path=ppt/theme/theme1.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6_Wide Format" id="{CEADCAD1-10EE-42A8-ABDE-B73DA9B4AFF1}" vid="{B2EB68AA-BEFD-472A-A2F5-7556A72262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Times New Roman</vt:lpstr>
      <vt:lpstr>Wingdings</vt:lpstr>
      <vt:lpstr>1_Office Theme</vt:lpstr>
      <vt:lpstr>MIC3 – Military Interstate Children’s Compact Commission - 2020 </vt:lpstr>
      <vt:lpstr> PROVIDING PARTICIPATION OPPORTUNITIES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MIC3 – Military Interstate Children’s Compact Commission - 2020 </dc:title>
  <dc:creator>Lindsey Dablow</dc:creator>
  <cp:lastModifiedBy>Lindsey Dablow</cp:lastModifiedBy>
  <cp:revision>1</cp:revision>
  <dcterms:created xsi:type="dcterms:W3CDTF">2020-10-01T22:51:51Z</dcterms:created>
  <dcterms:modified xsi:type="dcterms:W3CDTF">2020-10-01T22:52:23Z</dcterms:modified>
</cp:coreProperties>
</file>